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Proxima Nova"/>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ProximaNova-bold.fntdata"/><Relationship Id="rId14" Type="http://schemas.openxmlformats.org/officeDocument/2006/relationships/slide" Target="slides/slide9.xml"/><Relationship Id="rId36" Type="http://schemas.openxmlformats.org/officeDocument/2006/relationships/font" Target="fonts/ProximaNova-regular.fntdata"/><Relationship Id="rId17" Type="http://schemas.openxmlformats.org/officeDocument/2006/relationships/slide" Target="slides/slide12.xml"/><Relationship Id="rId39" Type="http://schemas.openxmlformats.org/officeDocument/2006/relationships/font" Target="fonts/ProximaNova-boldItalic.fntdata"/><Relationship Id="rId16" Type="http://schemas.openxmlformats.org/officeDocument/2006/relationships/slide" Target="slides/slide11.xml"/><Relationship Id="rId38" Type="http://schemas.openxmlformats.org/officeDocument/2006/relationships/font" Target="fonts/ProximaNova-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gif>
</file>

<file path=ppt/media/image21.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e3fea96ade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e3fea96ade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e3fea96ade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e3fea96ade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e3fea96ade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e3fea96ade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e3fea96ade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e3fea96ade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e3fea96ade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e3fea96ade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e3fea96ade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e3fea96ade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e3fea96ade_0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e3fea96ade_0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e3fea96ade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e3fea96ade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e3fea96ade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e3fea96ade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3fea96ade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3fea96ade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e3fea96ade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e3fea96ade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e3fea96ade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e3fea96ade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e3fea96ade_0_4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e3fea96ade_0_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e3fea96ade_0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e3fea96ade_0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e3fea96ade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e3fea96ade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e3fea96ade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e3fea96ade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e3fea96ade_0_5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e3fea96ade_0_5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e3fea96ade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e3fea96ade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e3fea96ade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e3fea96ade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e3fea96ade_0_6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e3fea96ade_0_6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e3fea96ade_0_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e3fea96ade_0_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e3fea96ade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e3fea96ade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e3fea96ade_0_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e3fea96ade_0_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e3fea96ade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e3fea96ade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e3fea96ade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e3fea96ade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e3fea96ade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e3fea96ade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e3fea96ade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e3fea96ade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e3fea96ade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e3fea96ade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3fea96ade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3fea96ade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0.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www.youtube.com/watch?v=m3U1_Zv4_Ik" TargetMode="External"/><Relationship Id="rId4" Type="http://schemas.openxmlformats.org/officeDocument/2006/relationships/image" Target="../media/image1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0.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1.gif"/><Relationship Id="rId4" Type="http://schemas.openxmlformats.org/officeDocument/2006/relationships/hyperlink" Target="https://www.youtube.com/watch?v=aircAruvnKk&amp;t=440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4.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Supervised Learning Part 2</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AI4All 2021 Robotics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Optimizer 3: </a:t>
            </a:r>
            <a:r>
              <a:rPr lang="en">
                <a:solidFill>
                  <a:schemeClr val="accent5"/>
                </a:solidFill>
              </a:rPr>
              <a:t>Gradient Descent</a:t>
            </a:r>
            <a:endParaRPr>
              <a:solidFill>
                <a:schemeClr val="accent5"/>
              </a:solidFill>
            </a:endParaRPr>
          </a:p>
        </p:txBody>
      </p:sp>
      <p:sp>
        <p:nvSpPr>
          <p:cNvPr id="181" name="Google Shape;181;p22"/>
          <p:cNvSpPr txBox="1"/>
          <p:nvPr>
            <p:ph idx="1" type="body"/>
          </p:nvPr>
        </p:nvSpPr>
        <p:spPr>
          <a:xfrm>
            <a:off x="311700" y="1152475"/>
            <a:ext cx="8484900" cy="4785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 sz="2152"/>
              <a:t>Let’s try an optimization problem out from the computer’s point of view. (Exercise 1)</a:t>
            </a:r>
            <a:endParaRPr sz="2152"/>
          </a:p>
        </p:txBody>
      </p:sp>
      <p:sp>
        <p:nvSpPr>
          <p:cNvPr id="182" name="Google Shape;182;p22"/>
          <p:cNvSpPr txBox="1"/>
          <p:nvPr>
            <p:ph idx="1" type="body"/>
          </p:nvPr>
        </p:nvSpPr>
        <p:spPr>
          <a:xfrm>
            <a:off x="311700" y="1630975"/>
            <a:ext cx="7628700" cy="478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How did you do it?</a:t>
            </a:r>
            <a:endParaRPr/>
          </a:p>
        </p:txBody>
      </p:sp>
      <p:sp>
        <p:nvSpPr>
          <p:cNvPr id="183" name="Google Shape;183;p22"/>
          <p:cNvSpPr/>
          <p:nvPr/>
        </p:nvSpPr>
        <p:spPr>
          <a:xfrm>
            <a:off x="417500" y="2310075"/>
            <a:ext cx="393900" cy="393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1</a:t>
            </a:r>
            <a:endParaRPr>
              <a:solidFill>
                <a:schemeClr val="lt1"/>
              </a:solidFill>
            </a:endParaRPr>
          </a:p>
        </p:txBody>
      </p:sp>
      <p:sp>
        <p:nvSpPr>
          <p:cNvPr id="184" name="Google Shape;184;p22"/>
          <p:cNvSpPr txBox="1"/>
          <p:nvPr/>
        </p:nvSpPr>
        <p:spPr>
          <a:xfrm>
            <a:off x="879825" y="2310075"/>
            <a:ext cx="359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Decide whether to </a:t>
            </a:r>
            <a:r>
              <a:rPr lang="en">
                <a:solidFill>
                  <a:schemeClr val="accent5"/>
                </a:solidFill>
                <a:latin typeface="Proxima Nova"/>
                <a:ea typeface="Proxima Nova"/>
                <a:cs typeface="Proxima Nova"/>
                <a:sym typeface="Proxima Nova"/>
              </a:rPr>
              <a:t>increase or decrease</a:t>
            </a:r>
            <a:r>
              <a:rPr lang="en">
                <a:latin typeface="Proxima Nova"/>
                <a:ea typeface="Proxima Nova"/>
                <a:cs typeface="Proxima Nova"/>
                <a:sym typeface="Proxima Nova"/>
              </a:rPr>
              <a:t> </a:t>
            </a:r>
            <a:r>
              <a:rPr lang="en">
                <a:solidFill>
                  <a:schemeClr val="dk2"/>
                </a:solidFill>
                <a:latin typeface="Proxima Nova"/>
                <a:ea typeface="Proxima Nova"/>
                <a:cs typeface="Proxima Nova"/>
                <a:sym typeface="Proxima Nova"/>
              </a:rPr>
              <a:t>a</a:t>
            </a:r>
            <a:r>
              <a:rPr lang="en">
                <a:solidFill>
                  <a:schemeClr val="dk1"/>
                </a:solidFill>
                <a:latin typeface="Proxima Nova"/>
                <a:ea typeface="Proxima Nova"/>
                <a:cs typeface="Proxima Nova"/>
                <a:sym typeface="Proxima Nova"/>
              </a:rPr>
              <a:t>.</a:t>
            </a:r>
            <a:endParaRPr>
              <a:solidFill>
                <a:schemeClr val="dk1"/>
              </a:solidFill>
              <a:latin typeface="Proxima Nova"/>
              <a:ea typeface="Proxima Nova"/>
              <a:cs typeface="Proxima Nova"/>
              <a:sym typeface="Proxima Nova"/>
            </a:endParaRPr>
          </a:p>
        </p:txBody>
      </p:sp>
      <p:sp>
        <p:nvSpPr>
          <p:cNvPr id="185" name="Google Shape;185;p22"/>
          <p:cNvSpPr/>
          <p:nvPr/>
        </p:nvSpPr>
        <p:spPr>
          <a:xfrm>
            <a:off x="417500" y="2901988"/>
            <a:ext cx="393900" cy="393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2</a:t>
            </a:r>
            <a:endParaRPr>
              <a:solidFill>
                <a:schemeClr val="lt1"/>
              </a:solidFill>
            </a:endParaRPr>
          </a:p>
        </p:txBody>
      </p:sp>
      <p:sp>
        <p:nvSpPr>
          <p:cNvPr id="186" name="Google Shape;186;p22"/>
          <p:cNvSpPr txBox="1"/>
          <p:nvPr/>
        </p:nvSpPr>
        <p:spPr>
          <a:xfrm>
            <a:off x="879825" y="2901988"/>
            <a:ext cx="444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Decide </a:t>
            </a:r>
            <a:r>
              <a:rPr lang="en">
                <a:solidFill>
                  <a:schemeClr val="accent5"/>
                </a:solidFill>
                <a:latin typeface="Proxima Nova"/>
                <a:ea typeface="Proxima Nova"/>
                <a:cs typeface="Proxima Nova"/>
                <a:sym typeface="Proxima Nova"/>
              </a:rPr>
              <a:t>how far </a:t>
            </a:r>
            <a:r>
              <a:rPr lang="en">
                <a:solidFill>
                  <a:schemeClr val="dk1"/>
                </a:solidFill>
                <a:latin typeface="Proxima Nova"/>
                <a:ea typeface="Proxima Nova"/>
                <a:cs typeface="Proxima Nova"/>
                <a:sym typeface="Proxima Nova"/>
              </a:rPr>
              <a:t>to move</a:t>
            </a:r>
            <a:r>
              <a:rPr lang="en">
                <a:latin typeface="Proxima Nova"/>
                <a:ea typeface="Proxima Nova"/>
                <a:cs typeface="Proxima Nova"/>
                <a:sym typeface="Proxima Nova"/>
              </a:rPr>
              <a:t> </a:t>
            </a:r>
            <a:r>
              <a:rPr lang="en">
                <a:solidFill>
                  <a:schemeClr val="dk2"/>
                </a:solidFill>
                <a:latin typeface="Proxima Nova"/>
                <a:ea typeface="Proxima Nova"/>
                <a:cs typeface="Proxima Nova"/>
                <a:sym typeface="Proxima Nova"/>
              </a:rPr>
              <a:t>a</a:t>
            </a:r>
            <a:r>
              <a:rPr lang="en">
                <a:solidFill>
                  <a:schemeClr val="dk1"/>
                </a:solidFill>
                <a:latin typeface="Proxima Nova"/>
                <a:ea typeface="Proxima Nova"/>
                <a:cs typeface="Proxima Nova"/>
                <a:sym typeface="Proxima Nova"/>
              </a:rPr>
              <a:t>.</a:t>
            </a:r>
            <a:endParaRPr>
              <a:solidFill>
                <a:schemeClr val="dk1"/>
              </a:solidFill>
              <a:latin typeface="Proxima Nova"/>
              <a:ea typeface="Proxima Nova"/>
              <a:cs typeface="Proxima Nova"/>
              <a:sym typeface="Proxima Nova"/>
            </a:endParaRPr>
          </a:p>
        </p:txBody>
      </p:sp>
      <p:sp>
        <p:nvSpPr>
          <p:cNvPr id="187" name="Google Shape;187;p22"/>
          <p:cNvSpPr/>
          <p:nvPr/>
        </p:nvSpPr>
        <p:spPr>
          <a:xfrm>
            <a:off x="417500" y="3493900"/>
            <a:ext cx="393900" cy="393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3</a:t>
            </a:r>
            <a:endParaRPr>
              <a:solidFill>
                <a:schemeClr val="lt1"/>
              </a:solidFill>
            </a:endParaRPr>
          </a:p>
        </p:txBody>
      </p:sp>
      <p:sp>
        <p:nvSpPr>
          <p:cNvPr id="188" name="Google Shape;188;p22"/>
          <p:cNvSpPr txBox="1"/>
          <p:nvPr/>
        </p:nvSpPr>
        <p:spPr>
          <a:xfrm>
            <a:off x="879825" y="3493900"/>
            <a:ext cx="444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Perform the increase or decrease and repeat</a:t>
            </a:r>
            <a:r>
              <a:rPr lang="en">
                <a:solidFill>
                  <a:schemeClr val="dk1"/>
                </a:solidFill>
                <a:latin typeface="Proxima Nova"/>
                <a:ea typeface="Proxima Nova"/>
                <a:cs typeface="Proxima Nova"/>
                <a:sym typeface="Proxima Nova"/>
              </a:rPr>
              <a:t>!</a:t>
            </a:r>
            <a:endParaRPr>
              <a:solidFill>
                <a:schemeClr val="dk1"/>
              </a:solidFill>
              <a:latin typeface="Proxima Nova"/>
              <a:ea typeface="Proxima Nova"/>
              <a:cs typeface="Proxima Nova"/>
              <a:sym typeface="Proxima Nova"/>
            </a:endParaRPr>
          </a:p>
        </p:txBody>
      </p:sp>
      <p:sp>
        <p:nvSpPr>
          <p:cNvPr id="189" name="Google Shape;189;p22"/>
          <p:cNvSpPr txBox="1"/>
          <p:nvPr>
            <p:ph idx="1" type="body"/>
          </p:nvPr>
        </p:nvSpPr>
        <p:spPr>
          <a:xfrm>
            <a:off x="311700" y="4094725"/>
            <a:ext cx="8593500" cy="478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If you followed this process, you were subconsciously performing </a:t>
            </a:r>
            <a:r>
              <a:rPr lang="en">
                <a:solidFill>
                  <a:schemeClr val="dk2"/>
                </a:solidFill>
              </a:rPr>
              <a:t>gradient descent</a:t>
            </a:r>
            <a:r>
              <a:rPr lang="en"/>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1000"/>
                                        <p:tgtEl>
                                          <p:spTgt spid="1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par>
                                <p:cTn fill="hold" nodeType="with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par>
                                <p:cTn fill="hold" nodeType="with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1000"/>
                                        <p:tgtEl>
                                          <p:spTgt spid="1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1000"/>
                                        <p:tgtEl>
                                          <p:spTgt spid="1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Quick aside: Visualizing the “score”/loss</a:t>
            </a:r>
            <a:endParaRPr/>
          </a:p>
        </p:txBody>
      </p:sp>
      <p:pic>
        <p:nvPicPr>
          <p:cNvPr id="195" name="Google Shape;195;p23"/>
          <p:cNvPicPr preferRelativeResize="0"/>
          <p:nvPr/>
        </p:nvPicPr>
        <p:blipFill>
          <a:blip r:embed="rId3">
            <a:alphaModFix/>
          </a:blip>
          <a:stretch>
            <a:fillRect/>
          </a:stretch>
        </p:blipFill>
        <p:spPr>
          <a:xfrm>
            <a:off x="1117025" y="1477850"/>
            <a:ext cx="6629375" cy="3364850"/>
          </a:xfrm>
          <a:prstGeom prst="rect">
            <a:avLst/>
          </a:prstGeom>
          <a:noFill/>
          <a:ln>
            <a:noFill/>
          </a:ln>
        </p:spPr>
      </p:pic>
      <p:sp>
        <p:nvSpPr>
          <p:cNvPr id="196" name="Google Shape;196;p23"/>
          <p:cNvSpPr txBox="1"/>
          <p:nvPr/>
        </p:nvSpPr>
        <p:spPr>
          <a:xfrm>
            <a:off x="3254300" y="985850"/>
            <a:ext cx="2442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Demo! (Exercise 2)</a:t>
            </a:r>
            <a:endParaRPr>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cxnSp>
        <p:nvCxnSpPr>
          <p:cNvPr id="201" name="Google Shape;201;p24"/>
          <p:cNvCxnSpPr/>
          <p:nvPr/>
        </p:nvCxnSpPr>
        <p:spPr>
          <a:xfrm>
            <a:off x="2675700" y="1288098"/>
            <a:ext cx="300" cy="300900"/>
          </a:xfrm>
          <a:prstGeom prst="straightConnector1">
            <a:avLst/>
          </a:prstGeom>
          <a:noFill/>
          <a:ln cap="flat" cmpd="sng" w="9525">
            <a:solidFill>
              <a:srgbClr val="0000FF"/>
            </a:solidFill>
            <a:prstDash val="solid"/>
            <a:round/>
            <a:headEnd len="med" w="med" type="none"/>
            <a:tailEnd len="med" w="med" type="none"/>
          </a:ln>
        </p:spPr>
      </p:cxnSp>
      <p:cxnSp>
        <p:nvCxnSpPr>
          <p:cNvPr id="202" name="Google Shape;202;p24"/>
          <p:cNvCxnSpPr/>
          <p:nvPr/>
        </p:nvCxnSpPr>
        <p:spPr>
          <a:xfrm>
            <a:off x="2032575" y="1288098"/>
            <a:ext cx="300" cy="300900"/>
          </a:xfrm>
          <a:prstGeom prst="straightConnector1">
            <a:avLst/>
          </a:prstGeom>
          <a:noFill/>
          <a:ln cap="flat" cmpd="sng" w="9525">
            <a:solidFill>
              <a:srgbClr val="0000FF"/>
            </a:solidFill>
            <a:prstDash val="solid"/>
            <a:round/>
            <a:headEnd len="med" w="med" type="none"/>
            <a:tailEnd len="med" w="med" type="none"/>
          </a:ln>
        </p:spPr>
      </p:cxnSp>
      <p:sp>
        <p:nvSpPr>
          <p:cNvPr id="203" name="Google Shape;203;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Decide whether to increase or decrease </a:t>
            </a:r>
            <a:r>
              <a:rPr lang="en">
                <a:solidFill>
                  <a:schemeClr val="dk2"/>
                </a:solidFill>
              </a:rPr>
              <a:t>a</a:t>
            </a:r>
            <a:endParaRPr>
              <a:solidFill>
                <a:schemeClr val="dk2"/>
              </a:solidFill>
            </a:endParaRPr>
          </a:p>
        </p:txBody>
      </p:sp>
      <p:sp>
        <p:nvSpPr>
          <p:cNvPr id="204" name="Google Shape;204;p24"/>
          <p:cNvSpPr/>
          <p:nvPr/>
        </p:nvSpPr>
        <p:spPr>
          <a:xfrm>
            <a:off x="451750" y="534425"/>
            <a:ext cx="393900" cy="393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1</a:t>
            </a:r>
            <a:endParaRPr>
              <a:solidFill>
                <a:schemeClr val="lt1"/>
              </a:solidFill>
            </a:endParaRPr>
          </a:p>
        </p:txBody>
      </p:sp>
      <p:cxnSp>
        <p:nvCxnSpPr>
          <p:cNvPr id="205" name="Google Shape;205;p24"/>
          <p:cNvCxnSpPr/>
          <p:nvPr/>
        </p:nvCxnSpPr>
        <p:spPr>
          <a:xfrm>
            <a:off x="493700" y="1440500"/>
            <a:ext cx="7732200" cy="0"/>
          </a:xfrm>
          <a:prstGeom prst="straightConnector1">
            <a:avLst/>
          </a:prstGeom>
          <a:noFill/>
          <a:ln cap="flat" cmpd="sng" w="28575">
            <a:solidFill>
              <a:schemeClr val="dk2"/>
            </a:solidFill>
            <a:prstDash val="solid"/>
            <a:round/>
            <a:headEnd len="med" w="med" type="none"/>
            <a:tailEnd len="med" w="med" type="triangle"/>
          </a:ln>
        </p:spPr>
      </p:cxnSp>
      <p:sp>
        <p:nvSpPr>
          <p:cNvPr id="206" name="Google Shape;206;p24"/>
          <p:cNvSpPr txBox="1"/>
          <p:nvPr/>
        </p:nvSpPr>
        <p:spPr>
          <a:xfrm>
            <a:off x="8094575" y="1396875"/>
            <a:ext cx="23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latin typeface="Proxima Nova"/>
                <a:ea typeface="Proxima Nova"/>
                <a:cs typeface="Proxima Nova"/>
                <a:sym typeface="Proxima Nova"/>
              </a:rPr>
              <a:t>a</a:t>
            </a:r>
            <a:endParaRPr sz="1600">
              <a:solidFill>
                <a:schemeClr val="dk2"/>
              </a:solidFill>
              <a:latin typeface="Proxima Nova"/>
              <a:ea typeface="Proxima Nova"/>
              <a:cs typeface="Proxima Nova"/>
              <a:sym typeface="Proxima Nova"/>
            </a:endParaRPr>
          </a:p>
        </p:txBody>
      </p:sp>
      <p:sp>
        <p:nvSpPr>
          <p:cNvPr id="207" name="Google Shape;207;p24"/>
          <p:cNvSpPr/>
          <p:nvPr/>
        </p:nvSpPr>
        <p:spPr>
          <a:xfrm>
            <a:off x="1970175" y="1385150"/>
            <a:ext cx="124800" cy="1107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4"/>
          <p:cNvSpPr txBox="1"/>
          <p:nvPr/>
        </p:nvSpPr>
        <p:spPr>
          <a:xfrm>
            <a:off x="1563675" y="91979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-0.3</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a:t>
            </a:r>
            <a:r>
              <a:rPr lang="en" sz="800">
                <a:latin typeface="Proxima Nova"/>
                <a:ea typeface="Proxima Nova"/>
                <a:cs typeface="Proxima Nova"/>
                <a:sym typeface="Proxima Nova"/>
              </a:rPr>
              <a:t> </a:t>
            </a:r>
            <a:r>
              <a:rPr lang="en" sz="800">
                <a:latin typeface="Proxima Nova"/>
                <a:ea typeface="Proxima Nova"/>
                <a:cs typeface="Proxima Nova"/>
                <a:sym typeface="Proxima Nova"/>
              </a:rPr>
              <a:t> = </a:t>
            </a:r>
            <a:r>
              <a:rPr lang="en" sz="800">
                <a:solidFill>
                  <a:schemeClr val="dk2"/>
                </a:solidFill>
                <a:latin typeface="Proxima Nova"/>
                <a:ea typeface="Proxima Nova"/>
                <a:cs typeface="Proxima Nova"/>
                <a:sym typeface="Proxima Nova"/>
              </a:rPr>
              <a:t>0.37668</a:t>
            </a:r>
            <a:endParaRPr sz="800">
              <a:solidFill>
                <a:schemeClr val="dk2"/>
              </a:solidFill>
              <a:latin typeface="Proxima Nova"/>
              <a:ea typeface="Proxima Nova"/>
              <a:cs typeface="Proxima Nova"/>
              <a:sym typeface="Proxima Nova"/>
            </a:endParaRPr>
          </a:p>
        </p:txBody>
      </p:sp>
      <p:cxnSp>
        <p:nvCxnSpPr>
          <p:cNvPr id="209" name="Google Shape;209;p24"/>
          <p:cNvCxnSpPr/>
          <p:nvPr/>
        </p:nvCxnSpPr>
        <p:spPr>
          <a:xfrm>
            <a:off x="2032575" y="1530100"/>
            <a:ext cx="645300" cy="0"/>
          </a:xfrm>
          <a:prstGeom prst="straightConnector1">
            <a:avLst/>
          </a:prstGeom>
          <a:noFill/>
          <a:ln cap="flat" cmpd="sng" w="9525">
            <a:solidFill>
              <a:schemeClr val="dk1"/>
            </a:solidFill>
            <a:prstDash val="solid"/>
            <a:round/>
            <a:headEnd len="med" w="med" type="none"/>
            <a:tailEnd len="med" w="med" type="triangle"/>
          </a:ln>
        </p:spPr>
      </p:cxnSp>
      <p:cxnSp>
        <p:nvCxnSpPr>
          <p:cNvPr id="210" name="Google Shape;210;p24"/>
          <p:cNvCxnSpPr/>
          <p:nvPr/>
        </p:nvCxnSpPr>
        <p:spPr>
          <a:xfrm rot="10800000">
            <a:off x="1382175" y="1530100"/>
            <a:ext cx="650400" cy="0"/>
          </a:xfrm>
          <a:prstGeom prst="straightConnector1">
            <a:avLst/>
          </a:prstGeom>
          <a:noFill/>
          <a:ln cap="flat" cmpd="sng" w="9525">
            <a:solidFill>
              <a:schemeClr val="dk1"/>
            </a:solidFill>
            <a:prstDash val="solid"/>
            <a:round/>
            <a:headEnd len="med" w="med" type="none"/>
            <a:tailEnd len="med" w="med" type="triangle"/>
          </a:ln>
        </p:spPr>
      </p:cxnSp>
      <p:sp>
        <p:nvSpPr>
          <p:cNvPr id="211" name="Google Shape;211;p24"/>
          <p:cNvSpPr/>
          <p:nvPr/>
        </p:nvSpPr>
        <p:spPr>
          <a:xfrm>
            <a:off x="2613450" y="1383200"/>
            <a:ext cx="124800" cy="1107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2" name="Google Shape;212;p24"/>
          <p:cNvCxnSpPr/>
          <p:nvPr/>
        </p:nvCxnSpPr>
        <p:spPr>
          <a:xfrm>
            <a:off x="1389150" y="1288098"/>
            <a:ext cx="300" cy="300900"/>
          </a:xfrm>
          <a:prstGeom prst="straightConnector1">
            <a:avLst/>
          </a:prstGeom>
          <a:noFill/>
          <a:ln cap="flat" cmpd="sng" w="9525">
            <a:solidFill>
              <a:srgbClr val="0000FF"/>
            </a:solidFill>
            <a:prstDash val="solid"/>
            <a:round/>
            <a:headEnd len="med" w="med" type="none"/>
            <a:tailEnd len="med" w="med" type="none"/>
          </a:ln>
        </p:spPr>
      </p:cxnSp>
      <p:sp>
        <p:nvSpPr>
          <p:cNvPr id="213" name="Google Shape;213;p24"/>
          <p:cNvSpPr/>
          <p:nvPr/>
        </p:nvSpPr>
        <p:spPr>
          <a:xfrm>
            <a:off x="1326900" y="1383200"/>
            <a:ext cx="124800" cy="1107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txBox="1"/>
          <p:nvPr/>
        </p:nvSpPr>
        <p:spPr>
          <a:xfrm>
            <a:off x="920400" y="161969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-0.31</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0.38398</a:t>
            </a:r>
            <a:endParaRPr sz="800">
              <a:solidFill>
                <a:schemeClr val="dk2"/>
              </a:solidFill>
              <a:latin typeface="Proxima Nova"/>
              <a:ea typeface="Proxima Nova"/>
              <a:cs typeface="Proxima Nova"/>
              <a:sym typeface="Proxima Nova"/>
            </a:endParaRPr>
          </a:p>
        </p:txBody>
      </p:sp>
      <p:sp>
        <p:nvSpPr>
          <p:cNvPr id="215" name="Google Shape;215;p24"/>
          <p:cNvSpPr txBox="1"/>
          <p:nvPr/>
        </p:nvSpPr>
        <p:spPr>
          <a:xfrm>
            <a:off x="2206950" y="161969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-0.29</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0.36945</a:t>
            </a:r>
            <a:endParaRPr sz="800">
              <a:solidFill>
                <a:schemeClr val="dk2"/>
              </a:solidFill>
              <a:latin typeface="Proxima Nova"/>
              <a:ea typeface="Proxima Nova"/>
              <a:cs typeface="Proxima Nova"/>
              <a:sym typeface="Proxima Nova"/>
            </a:endParaRPr>
          </a:p>
        </p:txBody>
      </p:sp>
      <p:cxnSp>
        <p:nvCxnSpPr>
          <p:cNvPr id="216" name="Google Shape;216;p24"/>
          <p:cNvCxnSpPr/>
          <p:nvPr/>
        </p:nvCxnSpPr>
        <p:spPr>
          <a:xfrm>
            <a:off x="2030700" y="1530100"/>
            <a:ext cx="645300" cy="0"/>
          </a:xfrm>
          <a:prstGeom prst="straightConnector1">
            <a:avLst/>
          </a:prstGeom>
          <a:noFill/>
          <a:ln cap="flat" cmpd="sng" w="19050">
            <a:solidFill>
              <a:schemeClr val="accent5"/>
            </a:solidFill>
            <a:prstDash val="solid"/>
            <a:round/>
            <a:headEnd len="med" w="med" type="none"/>
            <a:tailEnd len="med" w="med" type="triangle"/>
          </a:ln>
        </p:spPr>
      </p:cxnSp>
      <p:pic>
        <p:nvPicPr>
          <p:cNvPr id="217" name="Google Shape;217;p24"/>
          <p:cNvPicPr preferRelativeResize="0"/>
          <p:nvPr/>
        </p:nvPicPr>
        <p:blipFill>
          <a:blip r:embed="rId3">
            <a:alphaModFix/>
          </a:blip>
          <a:stretch>
            <a:fillRect/>
          </a:stretch>
        </p:blipFill>
        <p:spPr>
          <a:xfrm>
            <a:off x="2416850" y="2176600"/>
            <a:ext cx="3817452" cy="2534550"/>
          </a:xfrm>
          <a:prstGeom prst="rect">
            <a:avLst/>
          </a:prstGeom>
          <a:noFill/>
          <a:ln>
            <a:noFill/>
          </a:ln>
        </p:spPr>
      </p:pic>
      <p:cxnSp>
        <p:nvCxnSpPr>
          <p:cNvPr id="218" name="Google Shape;218;p24"/>
          <p:cNvCxnSpPr/>
          <p:nvPr/>
        </p:nvCxnSpPr>
        <p:spPr>
          <a:xfrm>
            <a:off x="3185800" y="3480225"/>
            <a:ext cx="0" cy="913200"/>
          </a:xfrm>
          <a:prstGeom prst="straightConnector1">
            <a:avLst/>
          </a:prstGeom>
          <a:noFill/>
          <a:ln cap="flat" cmpd="sng" w="9525">
            <a:solidFill>
              <a:schemeClr val="dk2"/>
            </a:solidFill>
            <a:prstDash val="solid"/>
            <a:round/>
            <a:headEnd len="med" w="med" type="none"/>
            <a:tailEnd len="med" w="med" type="none"/>
          </a:ln>
        </p:spPr>
      </p:cxnSp>
      <p:cxnSp>
        <p:nvCxnSpPr>
          <p:cNvPr id="219" name="Google Shape;219;p24"/>
          <p:cNvCxnSpPr/>
          <p:nvPr/>
        </p:nvCxnSpPr>
        <p:spPr>
          <a:xfrm>
            <a:off x="3185800" y="4393425"/>
            <a:ext cx="627900" cy="0"/>
          </a:xfrm>
          <a:prstGeom prst="straightConnector1">
            <a:avLst/>
          </a:prstGeom>
          <a:noFill/>
          <a:ln cap="flat" cmpd="sng" w="28575">
            <a:solidFill>
              <a:schemeClr val="accent5"/>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par>
                                <p:cTn fill="hold" nodeType="with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par>
                                <p:cTn fill="hold" nodeType="with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gtEl>
                                        <p:attrNameLst>
                                          <p:attrName>style.visibility</p:attrName>
                                        </p:attrNameLst>
                                      </p:cBhvr>
                                      <p:to>
                                        <p:strVal val="visible"/>
                                      </p:to>
                                    </p:set>
                                    <p:animEffect filter="fade" transition="in">
                                      <p:cBhvr>
                                        <p:cTn dur="1000"/>
                                        <p:tgtEl>
                                          <p:spTgt spid="2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par>
                                <p:cTn fill="hold" nodeType="withEffect" presetClass="entr" presetID="10" presetSubtype="0">
                                  <p:stCondLst>
                                    <p:cond delay="0"/>
                                  </p:stCondLst>
                                  <p:childTnLst>
                                    <p:set>
                                      <p:cBhvr>
                                        <p:cTn dur="1" fill="hold">
                                          <p:stCondLst>
                                            <p:cond delay="0"/>
                                          </p:stCondLst>
                                        </p:cTn>
                                        <p:tgtEl>
                                          <p:spTgt spid="218"/>
                                        </p:tgtEl>
                                        <p:attrNameLst>
                                          <p:attrName>style.visibility</p:attrName>
                                        </p:attrNameLst>
                                      </p:cBhvr>
                                      <p:to>
                                        <p:strVal val="visible"/>
                                      </p:to>
                                    </p:set>
                                    <p:animEffect filter="fade" transition="in">
                                      <p:cBhvr>
                                        <p:cTn dur="1000"/>
                                        <p:tgtEl>
                                          <p:spTgt spid="2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1000"/>
                                        <p:tgtEl>
                                          <p:spTgt spid="2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cxnSp>
        <p:nvCxnSpPr>
          <p:cNvPr id="224" name="Google Shape;224;p25"/>
          <p:cNvCxnSpPr/>
          <p:nvPr/>
        </p:nvCxnSpPr>
        <p:spPr>
          <a:xfrm>
            <a:off x="2675700" y="1288098"/>
            <a:ext cx="300" cy="300900"/>
          </a:xfrm>
          <a:prstGeom prst="straightConnector1">
            <a:avLst/>
          </a:prstGeom>
          <a:noFill/>
          <a:ln cap="flat" cmpd="sng" w="9525">
            <a:solidFill>
              <a:srgbClr val="0000FF"/>
            </a:solidFill>
            <a:prstDash val="solid"/>
            <a:round/>
            <a:headEnd len="med" w="med" type="none"/>
            <a:tailEnd len="med" w="med" type="none"/>
          </a:ln>
        </p:spPr>
      </p:cxnSp>
      <p:cxnSp>
        <p:nvCxnSpPr>
          <p:cNvPr id="225" name="Google Shape;225;p25"/>
          <p:cNvCxnSpPr/>
          <p:nvPr/>
        </p:nvCxnSpPr>
        <p:spPr>
          <a:xfrm>
            <a:off x="2032575" y="1288098"/>
            <a:ext cx="300" cy="300900"/>
          </a:xfrm>
          <a:prstGeom prst="straightConnector1">
            <a:avLst/>
          </a:prstGeom>
          <a:noFill/>
          <a:ln cap="flat" cmpd="sng" w="9525">
            <a:solidFill>
              <a:srgbClr val="0000FF"/>
            </a:solidFill>
            <a:prstDash val="solid"/>
            <a:round/>
            <a:headEnd len="med" w="med" type="none"/>
            <a:tailEnd len="med" w="med" type="none"/>
          </a:ln>
        </p:spPr>
      </p:cxnSp>
      <p:sp>
        <p:nvSpPr>
          <p:cNvPr id="226" name="Google Shape;22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Decide how far to move</a:t>
            </a:r>
            <a:endParaRPr>
              <a:solidFill>
                <a:schemeClr val="dk2"/>
              </a:solidFill>
            </a:endParaRPr>
          </a:p>
        </p:txBody>
      </p:sp>
      <p:sp>
        <p:nvSpPr>
          <p:cNvPr id="227" name="Google Shape;227;p25"/>
          <p:cNvSpPr/>
          <p:nvPr/>
        </p:nvSpPr>
        <p:spPr>
          <a:xfrm>
            <a:off x="451750" y="534425"/>
            <a:ext cx="393900" cy="393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2</a:t>
            </a:r>
            <a:endParaRPr>
              <a:solidFill>
                <a:schemeClr val="lt1"/>
              </a:solidFill>
            </a:endParaRPr>
          </a:p>
        </p:txBody>
      </p:sp>
      <p:cxnSp>
        <p:nvCxnSpPr>
          <p:cNvPr id="228" name="Google Shape;228;p25"/>
          <p:cNvCxnSpPr/>
          <p:nvPr/>
        </p:nvCxnSpPr>
        <p:spPr>
          <a:xfrm>
            <a:off x="493700" y="1440500"/>
            <a:ext cx="7732200" cy="0"/>
          </a:xfrm>
          <a:prstGeom prst="straightConnector1">
            <a:avLst/>
          </a:prstGeom>
          <a:noFill/>
          <a:ln cap="flat" cmpd="sng" w="28575">
            <a:solidFill>
              <a:schemeClr val="dk2"/>
            </a:solidFill>
            <a:prstDash val="solid"/>
            <a:round/>
            <a:headEnd len="med" w="med" type="none"/>
            <a:tailEnd len="med" w="med" type="triangle"/>
          </a:ln>
        </p:spPr>
      </p:cxnSp>
      <p:sp>
        <p:nvSpPr>
          <p:cNvPr id="229" name="Google Shape;229;p25"/>
          <p:cNvSpPr txBox="1"/>
          <p:nvPr/>
        </p:nvSpPr>
        <p:spPr>
          <a:xfrm>
            <a:off x="8094575" y="1396875"/>
            <a:ext cx="23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latin typeface="Proxima Nova"/>
                <a:ea typeface="Proxima Nova"/>
                <a:cs typeface="Proxima Nova"/>
                <a:sym typeface="Proxima Nova"/>
              </a:rPr>
              <a:t>a</a:t>
            </a:r>
            <a:endParaRPr sz="1600">
              <a:solidFill>
                <a:schemeClr val="dk2"/>
              </a:solidFill>
              <a:latin typeface="Proxima Nova"/>
              <a:ea typeface="Proxima Nova"/>
              <a:cs typeface="Proxima Nova"/>
              <a:sym typeface="Proxima Nova"/>
            </a:endParaRPr>
          </a:p>
        </p:txBody>
      </p:sp>
      <p:sp>
        <p:nvSpPr>
          <p:cNvPr id="230" name="Google Shape;230;p25"/>
          <p:cNvSpPr/>
          <p:nvPr/>
        </p:nvSpPr>
        <p:spPr>
          <a:xfrm>
            <a:off x="1970175" y="1385150"/>
            <a:ext cx="124800" cy="1107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5"/>
          <p:cNvSpPr txBox="1"/>
          <p:nvPr/>
        </p:nvSpPr>
        <p:spPr>
          <a:xfrm>
            <a:off x="1563675" y="91979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-0.3</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0.37668</a:t>
            </a:r>
            <a:endParaRPr sz="800">
              <a:solidFill>
                <a:schemeClr val="dk2"/>
              </a:solidFill>
              <a:latin typeface="Proxima Nova"/>
              <a:ea typeface="Proxima Nova"/>
              <a:cs typeface="Proxima Nova"/>
              <a:sym typeface="Proxima Nova"/>
            </a:endParaRPr>
          </a:p>
        </p:txBody>
      </p:sp>
      <p:cxnSp>
        <p:nvCxnSpPr>
          <p:cNvPr id="232" name="Google Shape;232;p25"/>
          <p:cNvCxnSpPr/>
          <p:nvPr/>
        </p:nvCxnSpPr>
        <p:spPr>
          <a:xfrm>
            <a:off x="2032575" y="1530100"/>
            <a:ext cx="645300" cy="0"/>
          </a:xfrm>
          <a:prstGeom prst="straightConnector1">
            <a:avLst/>
          </a:prstGeom>
          <a:noFill/>
          <a:ln cap="flat" cmpd="sng" w="9525">
            <a:solidFill>
              <a:schemeClr val="dk1"/>
            </a:solidFill>
            <a:prstDash val="solid"/>
            <a:round/>
            <a:headEnd len="med" w="med" type="none"/>
            <a:tailEnd len="med" w="med" type="triangle"/>
          </a:ln>
        </p:spPr>
      </p:cxnSp>
      <p:sp>
        <p:nvSpPr>
          <p:cNvPr id="233" name="Google Shape;233;p25"/>
          <p:cNvSpPr/>
          <p:nvPr/>
        </p:nvSpPr>
        <p:spPr>
          <a:xfrm>
            <a:off x="2613450" y="1383200"/>
            <a:ext cx="124800" cy="1107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5"/>
          <p:cNvSpPr txBox="1"/>
          <p:nvPr/>
        </p:nvSpPr>
        <p:spPr>
          <a:xfrm>
            <a:off x="2206950" y="161969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-0.29</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0.36945</a:t>
            </a:r>
            <a:endParaRPr sz="800">
              <a:solidFill>
                <a:schemeClr val="dk2"/>
              </a:solidFill>
              <a:latin typeface="Proxima Nova"/>
              <a:ea typeface="Proxima Nova"/>
              <a:cs typeface="Proxima Nova"/>
              <a:sym typeface="Proxima Nova"/>
            </a:endParaRPr>
          </a:p>
        </p:txBody>
      </p:sp>
      <p:cxnSp>
        <p:nvCxnSpPr>
          <p:cNvPr id="235" name="Google Shape;235;p25"/>
          <p:cNvCxnSpPr/>
          <p:nvPr/>
        </p:nvCxnSpPr>
        <p:spPr>
          <a:xfrm>
            <a:off x="2030700" y="1530100"/>
            <a:ext cx="645300" cy="0"/>
          </a:xfrm>
          <a:prstGeom prst="straightConnector1">
            <a:avLst/>
          </a:prstGeom>
          <a:noFill/>
          <a:ln cap="flat" cmpd="sng" w="19050">
            <a:solidFill>
              <a:schemeClr val="accent5"/>
            </a:solidFill>
            <a:prstDash val="solid"/>
            <a:round/>
            <a:headEnd len="med" w="med" type="none"/>
            <a:tailEnd len="med" w="med" type="triangle"/>
          </a:ln>
        </p:spPr>
      </p:cxnSp>
      <p:sp>
        <p:nvSpPr>
          <p:cNvPr id="236" name="Google Shape;236;p25"/>
          <p:cNvSpPr txBox="1"/>
          <p:nvPr/>
        </p:nvSpPr>
        <p:spPr>
          <a:xfrm>
            <a:off x="3631025" y="1635150"/>
            <a:ext cx="1290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Demo! (Exercise 3)</a:t>
            </a:r>
            <a:endParaRPr>
              <a:latin typeface="Proxima Nova"/>
              <a:ea typeface="Proxima Nova"/>
              <a:cs typeface="Proxima Nova"/>
              <a:sym typeface="Proxima Nova"/>
            </a:endParaRPr>
          </a:p>
        </p:txBody>
      </p:sp>
      <p:sp>
        <p:nvSpPr>
          <p:cNvPr id="237" name="Google Shape;237;p25"/>
          <p:cNvSpPr txBox="1"/>
          <p:nvPr/>
        </p:nvSpPr>
        <p:spPr>
          <a:xfrm>
            <a:off x="533650" y="2779625"/>
            <a:ext cx="78996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accent5"/>
                </a:solidFill>
                <a:latin typeface="Proxima Nova"/>
                <a:ea typeface="Proxima Nova"/>
                <a:cs typeface="Proxima Nova"/>
                <a:sym typeface="Proxima Nova"/>
              </a:rPr>
              <a:t>General idea:</a:t>
            </a:r>
            <a:r>
              <a:rPr lang="en" sz="2000">
                <a:latin typeface="Proxima Nova"/>
                <a:ea typeface="Proxima Nova"/>
                <a:cs typeface="Proxima Nova"/>
                <a:sym typeface="Proxima Nova"/>
              </a:rPr>
              <a:t> the </a:t>
            </a:r>
            <a:r>
              <a:rPr lang="en" sz="2000">
                <a:solidFill>
                  <a:schemeClr val="dk2"/>
                </a:solidFill>
                <a:latin typeface="Proxima Nova"/>
                <a:ea typeface="Proxima Nova"/>
                <a:cs typeface="Proxima Nova"/>
                <a:sym typeface="Proxima Nova"/>
              </a:rPr>
              <a:t>amount we move</a:t>
            </a:r>
            <a:r>
              <a:rPr lang="en" sz="2000">
                <a:latin typeface="Proxima Nova"/>
                <a:ea typeface="Proxima Nova"/>
                <a:cs typeface="Proxima Nova"/>
                <a:sym typeface="Proxima Nova"/>
              </a:rPr>
              <a:t> should be </a:t>
            </a:r>
            <a:r>
              <a:rPr lang="en" sz="2000">
                <a:solidFill>
                  <a:schemeClr val="dk2"/>
                </a:solidFill>
                <a:latin typeface="Proxima Nova"/>
                <a:ea typeface="Proxima Nova"/>
                <a:cs typeface="Proxima Nova"/>
                <a:sym typeface="Proxima Nova"/>
              </a:rPr>
              <a:t>proportional to </a:t>
            </a:r>
            <a:r>
              <a:rPr lang="en" sz="2000">
                <a:solidFill>
                  <a:schemeClr val="dk1"/>
                </a:solidFill>
                <a:latin typeface="Proxima Nova"/>
                <a:ea typeface="Proxima Nova"/>
                <a:cs typeface="Proxima Nova"/>
                <a:sym typeface="Proxima Nova"/>
              </a:rPr>
              <a:t>how fast the loss is </a:t>
            </a:r>
            <a:r>
              <a:rPr lang="en" sz="2000">
                <a:solidFill>
                  <a:schemeClr val="dk2"/>
                </a:solidFill>
                <a:latin typeface="Proxima Nova"/>
                <a:ea typeface="Proxima Nova"/>
                <a:cs typeface="Proxima Nova"/>
                <a:sym typeface="Proxima Nova"/>
              </a:rPr>
              <a:t>decreasing</a:t>
            </a:r>
            <a:r>
              <a:rPr lang="en" sz="2000">
                <a:latin typeface="Proxima Nova"/>
                <a:ea typeface="Proxima Nova"/>
                <a:cs typeface="Proxima Nova"/>
                <a:sym typeface="Proxima Nova"/>
              </a:rPr>
              <a:t>.</a:t>
            </a:r>
            <a:endParaRPr sz="2000">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fast is the loss decreasing?</a:t>
            </a:r>
            <a:endParaRPr/>
          </a:p>
        </p:txBody>
      </p:sp>
      <p:sp>
        <p:nvSpPr>
          <p:cNvPr id="243" name="Google Shape;243;p26"/>
          <p:cNvSpPr txBox="1"/>
          <p:nvPr>
            <p:ph idx="1" type="body"/>
          </p:nvPr>
        </p:nvSpPr>
        <p:spPr>
          <a:xfrm>
            <a:off x="311700" y="1152475"/>
            <a:ext cx="8520600" cy="837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On other words, if we </a:t>
            </a:r>
            <a:r>
              <a:rPr lang="en">
                <a:solidFill>
                  <a:schemeClr val="dk2"/>
                </a:solidFill>
              </a:rPr>
              <a:t>nudge the parameter a small amount</a:t>
            </a:r>
            <a:r>
              <a:rPr lang="en"/>
              <a:t> in the direction that it is decreasing, </a:t>
            </a:r>
            <a:r>
              <a:rPr lang="en">
                <a:solidFill>
                  <a:schemeClr val="dk2"/>
                </a:solidFill>
              </a:rPr>
              <a:t>how much does it change</a:t>
            </a:r>
            <a:r>
              <a:rPr lang="en"/>
              <a:t>?</a:t>
            </a:r>
            <a:endParaRPr/>
          </a:p>
        </p:txBody>
      </p:sp>
      <p:sp>
        <p:nvSpPr>
          <p:cNvPr id="244" name="Google Shape;244;p26"/>
          <p:cNvSpPr txBox="1"/>
          <p:nvPr/>
        </p:nvSpPr>
        <p:spPr>
          <a:xfrm>
            <a:off x="354700" y="2047550"/>
            <a:ext cx="168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accent5"/>
                </a:solidFill>
                <a:latin typeface="Proxima Nova"/>
                <a:ea typeface="Proxima Nova"/>
                <a:cs typeface="Proxima Nova"/>
                <a:sym typeface="Proxima Nova"/>
              </a:rPr>
              <a:t>Mathematically</a:t>
            </a:r>
            <a:endParaRPr u="sng">
              <a:solidFill>
                <a:schemeClr val="accent5"/>
              </a:solidFill>
              <a:latin typeface="Proxima Nova"/>
              <a:ea typeface="Proxima Nova"/>
              <a:cs typeface="Proxima Nova"/>
              <a:sym typeface="Proxima Nova"/>
            </a:endParaRPr>
          </a:p>
        </p:txBody>
      </p:sp>
      <p:cxnSp>
        <p:nvCxnSpPr>
          <p:cNvPr id="245" name="Google Shape;245;p26"/>
          <p:cNvCxnSpPr/>
          <p:nvPr/>
        </p:nvCxnSpPr>
        <p:spPr>
          <a:xfrm>
            <a:off x="1830950" y="2816048"/>
            <a:ext cx="300" cy="300900"/>
          </a:xfrm>
          <a:prstGeom prst="straightConnector1">
            <a:avLst/>
          </a:prstGeom>
          <a:noFill/>
          <a:ln cap="flat" cmpd="sng" w="9525">
            <a:solidFill>
              <a:srgbClr val="0000FF"/>
            </a:solidFill>
            <a:prstDash val="solid"/>
            <a:round/>
            <a:headEnd len="med" w="med" type="none"/>
            <a:tailEnd len="med" w="med" type="none"/>
          </a:ln>
        </p:spPr>
      </p:cxnSp>
      <p:cxnSp>
        <p:nvCxnSpPr>
          <p:cNvPr id="246" name="Google Shape;246;p26"/>
          <p:cNvCxnSpPr/>
          <p:nvPr/>
        </p:nvCxnSpPr>
        <p:spPr>
          <a:xfrm>
            <a:off x="1187825" y="2816048"/>
            <a:ext cx="300" cy="300900"/>
          </a:xfrm>
          <a:prstGeom prst="straightConnector1">
            <a:avLst/>
          </a:prstGeom>
          <a:noFill/>
          <a:ln cap="flat" cmpd="sng" w="9525">
            <a:solidFill>
              <a:srgbClr val="0000FF"/>
            </a:solidFill>
            <a:prstDash val="solid"/>
            <a:round/>
            <a:headEnd len="med" w="med" type="none"/>
            <a:tailEnd len="med" w="med" type="none"/>
          </a:ln>
        </p:spPr>
      </p:cxnSp>
      <p:cxnSp>
        <p:nvCxnSpPr>
          <p:cNvPr id="247" name="Google Shape;247;p26"/>
          <p:cNvCxnSpPr/>
          <p:nvPr/>
        </p:nvCxnSpPr>
        <p:spPr>
          <a:xfrm>
            <a:off x="440350" y="2968450"/>
            <a:ext cx="2408700" cy="0"/>
          </a:xfrm>
          <a:prstGeom prst="straightConnector1">
            <a:avLst/>
          </a:prstGeom>
          <a:noFill/>
          <a:ln cap="flat" cmpd="sng" w="28575">
            <a:solidFill>
              <a:schemeClr val="dk2"/>
            </a:solidFill>
            <a:prstDash val="solid"/>
            <a:round/>
            <a:headEnd len="med" w="med" type="none"/>
            <a:tailEnd len="med" w="med" type="triangle"/>
          </a:ln>
        </p:spPr>
      </p:cxnSp>
      <p:sp>
        <p:nvSpPr>
          <p:cNvPr id="248" name="Google Shape;248;p26"/>
          <p:cNvSpPr txBox="1"/>
          <p:nvPr/>
        </p:nvSpPr>
        <p:spPr>
          <a:xfrm>
            <a:off x="2689250" y="2913100"/>
            <a:ext cx="23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latin typeface="Proxima Nova"/>
                <a:ea typeface="Proxima Nova"/>
                <a:cs typeface="Proxima Nova"/>
                <a:sym typeface="Proxima Nova"/>
              </a:rPr>
              <a:t>a</a:t>
            </a:r>
            <a:endParaRPr sz="1600">
              <a:solidFill>
                <a:schemeClr val="dk2"/>
              </a:solidFill>
              <a:latin typeface="Proxima Nova"/>
              <a:ea typeface="Proxima Nova"/>
              <a:cs typeface="Proxima Nova"/>
              <a:sym typeface="Proxima Nova"/>
            </a:endParaRPr>
          </a:p>
        </p:txBody>
      </p:sp>
      <p:sp>
        <p:nvSpPr>
          <p:cNvPr id="249" name="Google Shape;249;p26"/>
          <p:cNvSpPr/>
          <p:nvPr/>
        </p:nvSpPr>
        <p:spPr>
          <a:xfrm>
            <a:off x="1125425" y="2913100"/>
            <a:ext cx="124800" cy="1107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6"/>
          <p:cNvSpPr txBox="1"/>
          <p:nvPr/>
        </p:nvSpPr>
        <p:spPr>
          <a:xfrm>
            <a:off x="718925" y="244774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-0.3</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0.37668</a:t>
            </a:r>
            <a:endParaRPr sz="800">
              <a:solidFill>
                <a:schemeClr val="dk2"/>
              </a:solidFill>
              <a:latin typeface="Proxima Nova"/>
              <a:ea typeface="Proxima Nova"/>
              <a:cs typeface="Proxima Nova"/>
              <a:sym typeface="Proxima Nova"/>
            </a:endParaRPr>
          </a:p>
        </p:txBody>
      </p:sp>
      <p:cxnSp>
        <p:nvCxnSpPr>
          <p:cNvPr id="251" name="Google Shape;251;p26"/>
          <p:cNvCxnSpPr/>
          <p:nvPr/>
        </p:nvCxnSpPr>
        <p:spPr>
          <a:xfrm>
            <a:off x="1187825" y="3058050"/>
            <a:ext cx="645300" cy="0"/>
          </a:xfrm>
          <a:prstGeom prst="straightConnector1">
            <a:avLst/>
          </a:prstGeom>
          <a:noFill/>
          <a:ln cap="flat" cmpd="sng" w="9525">
            <a:solidFill>
              <a:schemeClr val="dk1"/>
            </a:solidFill>
            <a:prstDash val="solid"/>
            <a:round/>
            <a:headEnd len="med" w="med" type="none"/>
            <a:tailEnd len="med" w="med" type="triangle"/>
          </a:ln>
        </p:spPr>
      </p:cxnSp>
      <p:sp>
        <p:nvSpPr>
          <p:cNvPr id="252" name="Google Shape;252;p26"/>
          <p:cNvSpPr/>
          <p:nvPr/>
        </p:nvSpPr>
        <p:spPr>
          <a:xfrm>
            <a:off x="1768700" y="2911150"/>
            <a:ext cx="124800" cy="1107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6"/>
          <p:cNvSpPr txBox="1"/>
          <p:nvPr/>
        </p:nvSpPr>
        <p:spPr>
          <a:xfrm>
            <a:off x="1362200" y="314764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-0.29</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0.36945</a:t>
            </a:r>
            <a:endParaRPr sz="800">
              <a:solidFill>
                <a:schemeClr val="dk2"/>
              </a:solidFill>
              <a:latin typeface="Proxima Nova"/>
              <a:ea typeface="Proxima Nova"/>
              <a:cs typeface="Proxima Nova"/>
              <a:sym typeface="Proxima Nova"/>
            </a:endParaRPr>
          </a:p>
        </p:txBody>
      </p:sp>
      <p:cxnSp>
        <p:nvCxnSpPr>
          <p:cNvPr id="254" name="Google Shape;254;p26"/>
          <p:cNvCxnSpPr/>
          <p:nvPr/>
        </p:nvCxnSpPr>
        <p:spPr>
          <a:xfrm>
            <a:off x="1185950" y="3058050"/>
            <a:ext cx="645300" cy="0"/>
          </a:xfrm>
          <a:prstGeom prst="straightConnector1">
            <a:avLst/>
          </a:prstGeom>
          <a:noFill/>
          <a:ln cap="flat" cmpd="sng" w="19050">
            <a:solidFill>
              <a:schemeClr val="accent5"/>
            </a:solidFill>
            <a:prstDash val="solid"/>
            <a:round/>
            <a:headEnd len="med" w="med" type="none"/>
            <a:tailEnd len="med" w="med" type="triangle"/>
          </a:ln>
        </p:spPr>
      </p:cxnSp>
      <p:sp>
        <p:nvSpPr>
          <p:cNvPr id="255" name="Google Shape;255;p26"/>
          <p:cNvSpPr txBox="1"/>
          <p:nvPr/>
        </p:nvSpPr>
        <p:spPr>
          <a:xfrm>
            <a:off x="451750" y="3571550"/>
            <a:ext cx="327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256" name="Google Shape;256;p26"/>
          <p:cNvPicPr preferRelativeResize="0"/>
          <p:nvPr/>
        </p:nvPicPr>
        <p:blipFill>
          <a:blip r:embed="rId3">
            <a:alphaModFix/>
          </a:blip>
          <a:stretch>
            <a:fillRect/>
          </a:stretch>
        </p:blipFill>
        <p:spPr>
          <a:xfrm>
            <a:off x="244750" y="4028825"/>
            <a:ext cx="3172702" cy="431100"/>
          </a:xfrm>
          <a:prstGeom prst="rect">
            <a:avLst/>
          </a:prstGeom>
          <a:noFill/>
          <a:ln>
            <a:noFill/>
          </a:ln>
        </p:spPr>
      </p:pic>
      <p:sp>
        <p:nvSpPr>
          <p:cNvPr id="257" name="Google Shape;257;p26"/>
          <p:cNvSpPr txBox="1"/>
          <p:nvPr/>
        </p:nvSpPr>
        <p:spPr>
          <a:xfrm>
            <a:off x="2641900" y="3559513"/>
            <a:ext cx="62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Proxima Nova"/>
                <a:ea typeface="Proxima Nova"/>
                <a:cs typeface="Proxima Nova"/>
                <a:sym typeface="Proxima Nova"/>
              </a:rPr>
              <a:t>Rise</a:t>
            </a:r>
            <a:endParaRPr>
              <a:solidFill>
                <a:schemeClr val="accent5"/>
              </a:solidFill>
              <a:latin typeface="Proxima Nova"/>
              <a:ea typeface="Proxima Nova"/>
              <a:cs typeface="Proxima Nova"/>
              <a:sym typeface="Proxima Nova"/>
            </a:endParaRPr>
          </a:p>
        </p:txBody>
      </p:sp>
      <p:sp>
        <p:nvSpPr>
          <p:cNvPr id="258" name="Google Shape;258;p26"/>
          <p:cNvSpPr txBox="1"/>
          <p:nvPr/>
        </p:nvSpPr>
        <p:spPr>
          <a:xfrm>
            <a:off x="2265150" y="4620100"/>
            <a:ext cx="81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Proxima Nova"/>
                <a:ea typeface="Proxima Nova"/>
                <a:cs typeface="Proxima Nova"/>
                <a:sym typeface="Proxima Nova"/>
              </a:rPr>
              <a:t>Run</a:t>
            </a:r>
            <a:endParaRPr>
              <a:solidFill>
                <a:schemeClr val="accent5"/>
              </a:solidFill>
              <a:latin typeface="Proxima Nova"/>
              <a:ea typeface="Proxima Nova"/>
              <a:cs typeface="Proxima Nova"/>
              <a:sym typeface="Proxima Nova"/>
            </a:endParaRPr>
          </a:p>
        </p:txBody>
      </p:sp>
      <p:cxnSp>
        <p:nvCxnSpPr>
          <p:cNvPr id="259" name="Google Shape;259;p26"/>
          <p:cNvCxnSpPr/>
          <p:nvPr/>
        </p:nvCxnSpPr>
        <p:spPr>
          <a:xfrm flipH="1">
            <a:off x="2084100" y="3782725"/>
            <a:ext cx="582300" cy="177000"/>
          </a:xfrm>
          <a:prstGeom prst="straightConnector1">
            <a:avLst/>
          </a:prstGeom>
          <a:noFill/>
          <a:ln cap="flat" cmpd="sng" w="9525">
            <a:solidFill>
              <a:schemeClr val="dk2"/>
            </a:solidFill>
            <a:prstDash val="solid"/>
            <a:round/>
            <a:headEnd len="med" w="med" type="none"/>
            <a:tailEnd len="med" w="med" type="triangle"/>
          </a:ln>
        </p:spPr>
      </p:cxnSp>
      <p:cxnSp>
        <p:nvCxnSpPr>
          <p:cNvPr id="260" name="Google Shape;260;p26"/>
          <p:cNvCxnSpPr/>
          <p:nvPr/>
        </p:nvCxnSpPr>
        <p:spPr>
          <a:xfrm rot="10800000">
            <a:off x="2084125" y="4534575"/>
            <a:ext cx="382500" cy="155700"/>
          </a:xfrm>
          <a:prstGeom prst="straightConnector1">
            <a:avLst/>
          </a:prstGeom>
          <a:noFill/>
          <a:ln cap="flat" cmpd="sng" w="9525">
            <a:solidFill>
              <a:schemeClr val="dk2"/>
            </a:solidFill>
            <a:prstDash val="solid"/>
            <a:round/>
            <a:headEnd len="med" w="med" type="none"/>
            <a:tailEnd len="med" w="med" type="triangle"/>
          </a:ln>
        </p:spPr>
      </p:cxnSp>
      <p:sp>
        <p:nvSpPr>
          <p:cNvPr id="261" name="Google Shape;261;p26"/>
          <p:cNvSpPr/>
          <p:nvPr/>
        </p:nvSpPr>
        <p:spPr>
          <a:xfrm>
            <a:off x="3801450" y="3428825"/>
            <a:ext cx="1541100" cy="4002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6"/>
          <p:cNvSpPr txBox="1"/>
          <p:nvPr/>
        </p:nvSpPr>
        <p:spPr>
          <a:xfrm>
            <a:off x="3712950" y="2892250"/>
            <a:ext cx="159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It’s just the </a:t>
            </a:r>
            <a:r>
              <a:rPr lang="en">
                <a:solidFill>
                  <a:schemeClr val="dk2"/>
                </a:solidFill>
                <a:latin typeface="Proxima Nova"/>
                <a:ea typeface="Proxima Nova"/>
                <a:cs typeface="Proxima Nova"/>
                <a:sym typeface="Proxima Nova"/>
              </a:rPr>
              <a:t>slope</a:t>
            </a:r>
            <a:r>
              <a:rPr lang="en">
                <a:latin typeface="Proxima Nova"/>
                <a:ea typeface="Proxima Nova"/>
                <a:cs typeface="Proxima Nova"/>
                <a:sym typeface="Proxima Nova"/>
              </a:rPr>
              <a:t>!</a:t>
            </a:r>
            <a:endParaRPr>
              <a:latin typeface="Proxima Nova"/>
              <a:ea typeface="Proxima Nova"/>
              <a:cs typeface="Proxima Nova"/>
              <a:sym typeface="Proxima Nova"/>
            </a:endParaRPr>
          </a:p>
        </p:txBody>
      </p:sp>
      <p:sp>
        <p:nvSpPr>
          <p:cNvPr id="263" name="Google Shape;263;p26"/>
          <p:cNvSpPr txBox="1"/>
          <p:nvPr/>
        </p:nvSpPr>
        <p:spPr>
          <a:xfrm>
            <a:off x="5541425" y="2047550"/>
            <a:ext cx="168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accent5"/>
                </a:solidFill>
                <a:latin typeface="Proxima Nova"/>
                <a:ea typeface="Proxima Nova"/>
                <a:cs typeface="Proxima Nova"/>
                <a:sym typeface="Proxima Nova"/>
              </a:rPr>
              <a:t>Geometri</a:t>
            </a:r>
            <a:r>
              <a:rPr lang="en" u="sng">
                <a:solidFill>
                  <a:schemeClr val="accent5"/>
                </a:solidFill>
                <a:latin typeface="Proxima Nova"/>
                <a:ea typeface="Proxima Nova"/>
                <a:cs typeface="Proxima Nova"/>
                <a:sym typeface="Proxima Nova"/>
              </a:rPr>
              <a:t>cally</a:t>
            </a:r>
            <a:endParaRPr u="sng">
              <a:solidFill>
                <a:schemeClr val="accent5"/>
              </a:solidFill>
              <a:latin typeface="Proxima Nova"/>
              <a:ea typeface="Proxima Nova"/>
              <a:cs typeface="Proxima Nova"/>
              <a:sym typeface="Proxima Nova"/>
            </a:endParaRPr>
          </a:p>
        </p:txBody>
      </p:sp>
      <p:pic>
        <p:nvPicPr>
          <p:cNvPr id="264" name="Google Shape;264;p26"/>
          <p:cNvPicPr preferRelativeResize="0"/>
          <p:nvPr/>
        </p:nvPicPr>
        <p:blipFill>
          <a:blip r:embed="rId4">
            <a:alphaModFix/>
          </a:blip>
          <a:stretch>
            <a:fillRect/>
          </a:stretch>
        </p:blipFill>
        <p:spPr>
          <a:xfrm>
            <a:off x="5541425" y="2706200"/>
            <a:ext cx="2779552" cy="1845450"/>
          </a:xfrm>
          <a:prstGeom prst="rect">
            <a:avLst/>
          </a:prstGeom>
          <a:noFill/>
          <a:ln>
            <a:noFill/>
          </a:ln>
        </p:spPr>
      </p:pic>
      <p:cxnSp>
        <p:nvCxnSpPr>
          <p:cNvPr id="265" name="Google Shape;265;p26"/>
          <p:cNvCxnSpPr/>
          <p:nvPr/>
        </p:nvCxnSpPr>
        <p:spPr>
          <a:xfrm>
            <a:off x="5908450" y="3337525"/>
            <a:ext cx="485100" cy="724800"/>
          </a:xfrm>
          <a:prstGeom prst="straightConnector1">
            <a:avLst/>
          </a:prstGeom>
          <a:noFill/>
          <a:ln cap="flat" cmpd="sng" w="28575">
            <a:solidFill>
              <a:schemeClr val="lt2"/>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gtEl>
                                        <p:attrNameLst>
                                          <p:attrName>style.visibility</p:attrName>
                                        </p:attrNameLst>
                                      </p:cBhvr>
                                      <p:to>
                                        <p:strVal val="visible"/>
                                      </p:to>
                                    </p:set>
                                    <p:animEffect filter="fade" transition="in">
                                      <p:cBhvr>
                                        <p:cTn dur="1000"/>
                                        <p:tgtEl>
                                          <p:spTgt spid="244"/>
                                        </p:tgtEl>
                                      </p:cBhvr>
                                    </p:animEffect>
                                  </p:childTnLst>
                                </p:cTn>
                              </p:par>
                              <p:par>
                                <p:cTn fill="hold" nodeType="with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par>
                                <p:cTn fill="hold" nodeType="with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par>
                                <p:cTn fill="hold" nodeType="with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par>
                                <p:cTn fill="hold" nodeType="with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par>
                                <p:cTn fill="hold" nodeType="with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par>
                                <p:cTn fill="hold" nodeType="with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par>
                                <p:cTn fill="hold" nodeType="with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par>
                                <p:cTn fill="hold" nodeType="with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par>
                                <p:cTn fill="hold" nodeType="with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fast is the loss decreasing?</a:t>
            </a:r>
            <a:endParaRPr/>
          </a:p>
        </p:txBody>
      </p:sp>
      <p:sp>
        <p:nvSpPr>
          <p:cNvPr id="271" name="Google Shape;271;p27"/>
          <p:cNvSpPr txBox="1"/>
          <p:nvPr>
            <p:ph idx="1" type="body"/>
          </p:nvPr>
        </p:nvSpPr>
        <p:spPr>
          <a:xfrm>
            <a:off x="311700" y="1152475"/>
            <a:ext cx="8520600" cy="837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a:t>
            </a:r>
            <a:r>
              <a:rPr lang="en"/>
              <a:t>n other words, if we </a:t>
            </a:r>
            <a:r>
              <a:rPr lang="en">
                <a:solidFill>
                  <a:schemeClr val="dk2"/>
                </a:solidFill>
              </a:rPr>
              <a:t>nudge the parameter a small amount</a:t>
            </a:r>
            <a:r>
              <a:rPr lang="en"/>
              <a:t> in the direction that it is decreasing, </a:t>
            </a:r>
            <a:r>
              <a:rPr lang="en">
                <a:solidFill>
                  <a:schemeClr val="dk2"/>
                </a:solidFill>
              </a:rPr>
              <a:t>how much does it change</a:t>
            </a:r>
            <a:r>
              <a:rPr lang="en"/>
              <a:t>?</a:t>
            </a:r>
            <a:endParaRPr/>
          </a:p>
        </p:txBody>
      </p:sp>
      <p:sp>
        <p:nvSpPr>
          <p:cNvPr id="272" name="Google Shape;272;p27"/>
          <p:cNvSpPr txBox="1"/>
          <p:nvPr/>
        </p:nvSpPr>
        <p:spPr>
          <a:xfrm>
            <a:off x="354700" y="2047550"/>
            <a:ext cx="168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accent5"/>
                </a:solidFill>
                <a:latin typeface="Proxima Nova"/>
                <a:ea typeface="Proxima Nova"/>
                <a:cs typeface="Proxima Nova"/>
                <a:sym typeface="Proxima Nova"/>
              </a:rPr>
              <a:t>Mathematically</a:t>
            </a:r>
            <a:endParaRPr u="sng">
              <a:solidFill>
                <a:schemeClr val="accent5"/>
              </a:solidFill>
              <a:latin typeface="Proxima Nova"/>
              <a:ea typeface="Proxima Nova"/>
              <a:cs typeface="Proxima Nova"/>
              <a:sym typeface="Proxima Nova"/>
            </a:endParaRPr>
          </a:p>
        </p:txBody>
      </p:sp>
      <p:cxnSp>
        <p:nvCxnSpPr>
          <p:cNvPr id="273" name="Google Shape;273;p27"/>
          <p:cNvCxnSpPr/>
          <p:nvPr/>
        </p:nvCxnSpPr>
        <p:spPr>
          <a:xfrm>
            <a:off x="1830950" y="2816048"/>
            <a:ext cx="300" cy="300900"/>
          </a:xfrm>
          <a:prstGeom prst="straightConnector1">
            <a:avLst/>
          </a:prstGeom>
          <a:noFill/>
          <a:ln cap="flat" cmpd="sng" w="9525">
            <a:solidFill>
              <a:srgbClr val="0000FF"/>
            </a:solidFill>
            <a:prstDash val="solid"/>
            <a:round/>
            <a:headEnd len="med" w="med" type="none"/>
            <a:tailEnd len="med" w="med" type="none"/>
          </a:ln>
        </p:spPr>
      </p:cxnSp>
      <p:cxnSp>
        <p:nvCxnSpPr>
          <p:cNvPr id="274" name="Google Shape;274;p27"/>
          <p:cNvCxnSpPr/>
          <p:nvPr/>
        </p:nvCxnSpPr>
        <p:spPr>
          <a:xfrm>
            <a:off x="1187825" y="2816048"/>
            <a:ext cx="300" cy="300900"/>
          </a:xfrm>
          <a:prstGeom prst="straightConnector1">
            <a:avLst/>
          </a:prstGeom>
          <a:noFill/>
          <a:ln cap="flat" cmpd="sng" w="9525">
            <a:solidFill>
              <a:srgbClr val="0000FF"/>
            </a:solidFill>
            <a:prstDash val="solid"/>
            <a:round/>
            <a:headEnd len="med" w="med" type="none"/>
            <a:tailEnd len="med" w="med" type="none"/>
          </a:ln>
        </p:spPr>
      </p:cxnSp>
      <p:cxnSp>
        <p:nvCxnSpPr>
          <p:cNvPr id="275" name="Google Shape;275;p27"/>
          <p:cNvCxnSpPr/>
          <p:nvPr/>
        </p:nvCxnSpPr>
        <p:spPr>
          <a:xfrm>
            <a:off x="440350" y="2968450"/>
            <a:ext cx="2408700" cy="0"/>
          </a:xfrm>
          <a:prstGeom prst="straightConnector1">
            <a:avLst/>
          </a:prstGeom>
          <a:noFill/>
          <a:ln cap="flat" cmpd="sng" w="28575">
            <a:solidFill>
              <a:schemeClr val="dk2"/>
            </a:solidFill>
            <a:prstDash val="solid"/>
            <a:round/>
            <a:headEnd len="med" w="med" type="none"/>
            <a:tailEnd len="med" w="med" type="triangle"/>
          </a:ln>
        </p:spPr>
      </p:cxnSp>
      <p:sp>
        <p:nvSpPr>
          <p:cNvPr id="276" name="Google Shape;276;p27"/>
          <p:cNvSpPr txBox="1"/>
          <p:nvPr/>
        </p:nvSpPr>
        <p:spPr>
          <a:xfrm>
            <a:off x="2689250" y="2913100"/>
            <a:ext cx="23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latin typeface="Proxima Nova"/>
                <a:ea typeface="Proxima Nova"/>
                <a:cs typeface="Proxima Nova"/>
                <a:sym typeface="Proxima Nova"/>
              </a:rPr>
              <a:t>a</a:t>
            </a:r>
            <a:endParaRPr sz="1600">
              <a:solidFill>
                <a:schemeClr val="dk2"/>
              </a:solidFill>
              <a:latin typeface="Proxima Nova"/>
              <a:ea typeface="Proxima Nova"/>
              <a:cs typeface="Proxima Nova"/>
              <a:sym typeface="Proxima Nova"/>
            </a:endParaRPr>
          </a:p>
        </p:txBody>
      </p:sp>
      <p:sp>
        <p:nvSpPr>
          <p:cNvPr id="277" name="Google Shape;277;p27"/>
          <p:cNvSpPr/>
          <p:nvPr/>
        </p:nvSpPr>
        <p:spPr>
          <a:xfrm>
            <a:off x="1125425" y="2913100"/>
            <a:ext cx="124800" cy="1107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txBox="1"/>
          <p:nvPr/>
        </p:nvSpPr>
        <p:spPr>
          <a:xfrm>
            <a:off x="718925" y="244774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-0.3</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0.37668</a:t>
            </a:r>
            <a:endParaRPr sz="800">
              <a:solidFill>
                <a:schemeClr val="dk2"/>
              </a:solidFill>
              <a:latin typeface="Proxima Nova"/>
              <a:ea typeface="Proxima Nova"/>
              <a:cs typeface="Proxima Nova"/>
              <a:sym typeface="Proxima Nova"/>
            </a:endParaRPr>
          </a:p>
        </p:txBody>
      </p:sp>
      <p:cxnSp>
        <p:nvCxnSpPr>
          <p:cNvPr id="279" name="Google Shape;279;p27"/>
          <p:cNvCxnSpPr/>
          <p:nvPr/>
        </p:nvCxnSpPr>
        <p:spPr>
          <a:xfrm>
            <a:off x="1187825" y="3058050"/>
            <a:ext cx="645300" cy="0"/>
          </a:xfrm>
          <a:prstGeom prst="straightConnector1">
            <a:avLst/>
          </a:prstGeom>
          <a:noFill/>
          <a:ln cap="flat" cmpd="sng" w="9525">
            <a:solidFill>
              <a:schemeClr val="dk1"/>
            </a:solidFill>
            <a:prstDash val="solid"/>
            <a:round/>
            <a:headEnd len="med" w="med" type="none"/>
            <a:tailEnd len="med" w="med" type="triangle"/>
          </a:ln>
        </p:spPr>
      </p:cxnSp>
      <p:sp>
        <p:nvSpPr>
          <p:cNvPr id="280" name="Google Shape;280;p27"/>
          <p:cNvSpPr/>
          <p:nvPr/>
        </p:nvSpPr>
        <p:spPr>
          <a:xfrm>
            <a:off x="1768700" y="2911150"/>
            <a:ext cx="124800" cy="1107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txBox="1"/>
          <p:nvPr/>
        </p:nvSpPr>
        <p:spPr>
          <a:xfrm>
            <a:off x="1362200" y="314764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-0.29</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0.36945</a:t>
            </a:r>
            <a:endParaRPr sz="800">
              <a:solidFill>
                <a:schemeClr val="dk2"/>
              </a:solidFill>
              <a:latin typeface="Proxima Nova"/>
              <a:ea typeface="Proxima Nova"/>
              <a:cs typeface="Proxima Nova"/>
              <a:sym typeface="Proxima Nova"/>
            </a:endParaRPr>
          </a:p>
        </p:txBody>
      </p:sp>
      <p:cxnSp>
        <p:nvCxnSpPr>
          <p:cNvPr id="282" name="Google Shape;282;p27"/>
          <p:cNvCxnSpPr/>
          <p:nvPr/>
        </p:nvCxnSpPr>
        <p:spPr>
          <a:xfrm>
            <a:off x="1185950" y="3058050"/>
            <a:ext cx="645300" cy="0"/>
          </a:xfrm>
          <a:prstGeom prst="straightConnector1">
            <a:avLst/>
          </a:prstGeom>
          <a:noFill/>
          <a:ln cap="flat" cmpd="sng" w="19050">
            <a:solidFill>
              <a:schemeClr val="accent5"/>
            </a:solidFill>
            <a:prstDash val="solid"/>
            <a:round/>
            <a:headEnd len="med" w="med" type="none"/>
            <a:tailEnd len="med" w="med" type="triangle"/>
          </a:ln>
        </p:spPr>
      </p:cxnSp>
      <p:sp>
        <p:nvSpPr>
          <p:cNvPr id="283" name="Google Shape;283;p27"/>
          <p:cNvSpPr txBox="1"/>
          <p:nvPr/>
        </p:nvSpPr>
        <p:spPr>
          <a:xfrm>
            <a:off x="451750" y="3571550"/>
            <a:ext cx="327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284" name="Google Shape;284;p27"/>
          <p:cNvPicPr preferRelativeResize="0"/>
          <p:nvPr/>
        </p:nvPicPr>
        <p:blipFill>
          <a:blip r:embed="rId3">
            <a:alphaModFix/>
          </a:blip>
          <a:stretch>
            <a:fillRect/>
          </a:stretch>
        </p:blipFill>
        <p:spPr>
          <a:xfrm>
            <a:off x="244750" y="4028825"/>
            <a:ext cx="3172702" cy="431100"/>
          </a:xfrm>
          <a:prstGeom prst="rect">
            <a:avLst/>
          </a:prstGeom>
          <a:noFill/>
          <a:ln>
            <a:noFill/>
          </a:ln>
        </p:spPr>
      </p:pic>
      <p:sp>
        <p:nvSpPr>
          <p:cNvPr id="285" name="Google Shape;285;p27"/>
          <p:cNvSpPr txBox="1"/>
          <p:nvPr/>
        </p:nvSpPr>
        <p:spPr>
          <a:xfrm>
            <a:off x="2641900" y="3559513"/>
            <a:ext cx="62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Proxima Nova"/>
                <a:ea typeface="Proxima Nova"/>
                <a:cs typeface="Proxima Nova"/>
                <a:sym typeface="Proxima Nova"/>
              </a:rPr>
              <a:t>Rise</a:t>
            </a:r>
            <a:endParaRPr>
              <a:solidFill>
                <a:schemeClr val="accent5"/>
              </a:solidFill>
              <a:latin typeface="Proxima Nova"/>
              <a:ea typeface="Proxima Nova"/>
              <a:cs typeface="Proxima Nova"/>
              <a:sym typeface="Proxima Nova"/>
            </a:endParaRPr>
          </a:p>
        </p:txBody>
      </p:sp>
      <p:sp>
        <p:nvSpPr>
          <p:cNvPr id="286" name="Google Shape;286;p27"/>
          <p:cNvSpPr txBox="1"/>
          <p:nvPr/>
        </p:nvSpPr>
        <p:spPr>
          <a:xfrm>
            <a:off x="2265150" y="4620100"/>
            <a:ext cx="81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Proxima Nova"/>
                <a:ea typeface="Proxima Nova"/>
                <a:cs typeface="Proxima Nova"/>
                <a:sym typeface="Proxima Nova"/>
              </a:rPr>
              <a:t>Run</a:t>
            </a:r>
            <a:endParaRPr>
              <a:solidFill>
                <a:schemeClr val="accent5"/>
              </a:solidFill>
              <a:latin typeface="Proxima Nova"/>
              <a:ea typeface="Proxima Nova"/>
              <a:cs typeface="Proxima Nova"/>
              <a:sym typeface="Proxima Nova"/>
            </a:endParaRPr>
          </a:p>
        </p:txBody>
      </p:sp>
      <p:cxnSp>
        <p:nvCxnSpPr>
          <p:cNvPr id="287" name="Google Shape;287;p27"/>
          <p:cNvCxnSpPr/>
          <p:nvPr/>
        </p:nvCxnSpPr>
        <p:spPr>
          <a:xfrm flipH="1">
            <a:off x="2084100" y="3782725"/>
            <a:ext cx="582300" cy="177000"/>
          </a:xfrm>
          <a:prstGeom prst="straightConnector1">
            <a:avLst/>
          </a:prstGeom>
          <a:noFill/>
          <a:ln cap="flat" cmpd="sng" w="9525">
            <a:solidFill>
              <a:schemeClr val="dk2"/>
            </a:solidFill>
            <a:prstDash val="solid"/>
            <a:round/>
            <a:headEnd len="med" w="med" type="none"/>
            <a:tailEnd len="med" w="med" type="triangle"/>
          </a:ln>
        </p:spPr>
      </p:cxnSp>
      <p:cxnSp>
        <p:nvCxnSpPr>
          <p:cNvPr id="288" name="Google Shape;288;p27"/>
          <p:cNvCxnSpPr/>
          <p:nvPr/>
        </p:nvCxnSpPr>
        <p:spPr>
          <a:xfrm rot="10800000">
            <a:off x="2084125" y="4534575"/>
            <a:ext cx="382500" cy="155700"/>
          </a:xfrm>
          <a:prstGeom prst="straightConnector1">
            <a:avLst/>
          </a:prstGeom>
          <a:noFill/>
          <a:ln cap="flat" cmpd="sng" w="9525">
            <a:solidFill>
              <a:schemeClr val="dk2"/>
            </a:solidFill>
            <a:prstDash val="solid"/>
            <a:round/>
            <a:headEnd len="med" w="med" type="none"/>
            <a:tailEnd len="med" w="med" type="triangle"/>
          </a:ln>
        </p:spPr>
      </p:cxnSp>
      <p:sp>
        <p:nvSpPr>
          <p:cNvPr id="289" name="Google Shape;289;p27"/>
          <p:cNvSpPr/>
          <p:nvPr/>
        </p:nvSpPr>
        <p:spPr>
          <a:xfrm>
            <a:off x="3801450" y="3428825"/>
            <a:ext cx="1541100" cy="4002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7"/>
          <p:cNvSpPr txBox="1"/>
          <p:nvPr/>
        </p:nvSpPr>
        <p:spPr>
          <a:xfrm>
            <a:off x="3712950" y="2892250"/>
            <a:ext cx="159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It’s just the </a:t>
            </a:r>
            <a:r>
              <a:rPr lang="en">
                <a:solidFill>
                  <a:schemeClr val="dk2"/>
                </a:solidFill>
                <a:latin typeface="Proxima Nova"/>
                <a:ea typeface="Proxima Nova"/>
                <a:cs typeface="Proxima Nova"/>
                <a:sym typeface="Proxima Nova"/>
              </a:rPr>
              <a:t>slope</a:t>
            </a:r>
            <a:r>
              <a:rPr lang="en">
                <a:latin typeface="Proxima Nova"/>
                <a:ea typeface="Proxima Nova"/>
                <a:cs typeface="Proxima Nova"/>
                <a:sym typeface="Proxima Nova"/>
              </a:rPr>
              <a:t>!</a:t>
            </a:r>
            <a:endParaRPr>
              <a:latin typeface="Proxima Nova"/>
              <a:ea typeface="Proxima Nova"/>
              <a:cs typeface="Proxima Nova"/>
              <a:sym typeface="Proxima Nova"/>
            </a:endParaRPr>
          </a:p>
        </p:txBody>
      </p:sp>
      <p:sp>
        <p:nvSpPr>
          <p:cNvPr id="291" name="Google Shape;291;p27"/>
          <p:cNvSpPr txBox="1"/>
          <p:nvPr/>
        </p:nvSpPr>
        <p:spPr>
          <a:xfrm>
            <a:off x="5541425" y="2047550"/>
            <a:ext cx="168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accent5"/>
                </a:solidFill>
                <a:latin typeface="Proxima Nova"/>
                <a:ea typeface="Proxima Nova"/>
                <a:cs typeface="Proxima Nova"/>
                <a:sym typeface="Proxima Nova"/>
              </a:rPr>
              <a:t>Geometrically</a:t>
            </a:r>
            <a:endParaRPr u="sng">
              <a:solidFill>
                <a:schemeClr val="accent5"/>
              </a:solidFill>
              <a:latin typeface="Proxima Nova"/>
              <a:ea typeface="Proxima Nova"/>
              <a:cs typeface="Proxima Nova"/>
              <a:sym typeface="Proxima Nova"/>
            </a:endParaRPr>
          </a:p>
        </p:txBody>
      </p:sp>
      <p:pic>
        <p:nvPicPr>
          <p:cNvPr id="292" name="Google Shape;292;p27"/>
          <p:cNvPicPr preferRelativeResize="0"/>
          <p:nvPr/>
        </p:nvPicPr>
        <p:blipFill>
          <a:blip r:embed="rId4">
            <a:alphaModFix/>
          </a:blip>
          <a:stretch>
            <a:fillRect/>
          </a:stretch>
        </p:blipFill>
        <p:spPr>
          <a:xfrm>
            <a:off x="5625175" y="2687950"/>
            <a:ext cx="2667250" cy="1881950"/>
          </a:xfrm>
          <a:prstGeom prst="rect">
            <a:avLst/>
          </a:prstGeom>
          <a:noFill/>
          <a:ln>
            <a:noFill/>
          </a:ln>
        </p:spPr>
      </p:pic>
      <p:cxnSp>
        <p:nvCxnSpPr>
          <p:cNvPr id="293" name="Google Shape;293;p27"/>
          <p:cNvCxnSpPr/>
          <p:nvPr/>
        </p:nvCxnSpPr>
        <p:spPr>
          <a:xfrm>
            <a:off x="6034025" y="3651450"/>
            <a:ext cx="639300" cy="599400"/>
          </a:xfrm>
          <a:prstGeom prst="straightConnector1">
            <a:avLst/>
          </a:prstGeom>
          <a:noFill/>
          <a:ln cap="flat" cmpd="sng" w="28575">
            <a:solidFill>
              <a:schemeClr val="lt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fast is the loss decreasing?</a:t>
            </a:r>
            <a:endParaRPr/>
          </a:p>
        </p:txBody>
      </p:sp>
      <p:sp>
        <p:nvSpPr>
          <p:cNvPr id="299" name="Google Shape;299;p28"/>
          <p:cNvSpPr txBox="1"/>
          <p:nvPr>
            <p:ph idx="1" type="body"/>
          </p:nvPr>
        </p:nvSpPr>
        <p:spPr>
          <a:xfrm>
            <a:off x="311700" y="1152475"/>
            <a:ext cx="8520600" cy="837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On other words, if we </a:t>
            </a:r>
            <a:r>
              <a:rPr lang="en">
                <a:solidFill>
                  <a:schemeClr val="dk2"/>
                </a:solidFill>
              </a:rPr>
              <a:t>nudge the parameter a small amount</a:t>
            </a:r>
            <a:r>
              <a:rPr lang="en"/>
              <a:t> in the direction that it is decreasing, </a:t>
            </a:r>
            <a:r>
              <a:rPr lang="en">
                <a:solidFill>
                  <a:schemeClr val="dk2"/>
                </a:solidFill>
              </a:rPr>
              <a:t>how much does it change</a:t>
            </a:r>
            <a:r>
              <a:rPr lang="en"/>
              <a:t>?</a:t>
            </a:r>
            <a:endParaRPr/>
          </a:p>
        </p:txBody>
      </p:sp>
      <p:sp>
        <p:nvSpPr>
          <p:cNvPr id="300" name="Google Shape;300;p28"/>
          <p:cNvSpPr txBox="1"/>
          <p:nvPr/>
        </p:nvSpPr>
        <p:spPr>
          <a:xfrm>
            <a:off x="354700" y="2047550"/>
            <a:ext cx="168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accent5"/>
                </a:solidFill>
                <a:latin typeface="Proxima Nova"/>
                <a:ea typeface="Proxima Nova"/>
                <a:cs typeface="Proxima Nova"/>
                <a:sym typeface="Proxima Nova"/>
              </a:rPr>
              <a:t>Mathematically</a:t>
            </a:r>
            <a:endParaRPr u="sng">
              <a:solidFill>
                <a:schemeClr val="accent5"/>
              </a:solidFill>
              <a:latin typeface="Proxima Nova"/>
              <a:ea typeface="Proxima Nova"/>
              <a:cs typeface="Proxima Nova"/>
              <a:sym typeface="Proxima Nova"/>
            </a:endParaRPr>
          </a:p>
        </p:txBody>
      </p:sp>
      <p:cxnSp>
        <p:nvCxnSpPr>
          <p:cNvPr id="301" name="Google Shape;301;p28"/>
          <p:cNvCxnSpPr/>
          <p:nvPr/>
        </p:nvCxnSpPr>
        <p:spPr>
          <a:xfrm>
            <a:off x="1830950" y="2816048"/>
            <a:ext cx="300" cy="300900"/>
          </a:xfrm>
          <a:prstGeom prst="straightConnector1">
            <a:avLst/>
          </a:prstGeom>
          <a:noFill/>
          <a:ln cap="flat" cmpd="sng" w="9525">
            <a:solidFill>
              <a:srgbClr val="0000FF"/>
            </a:solidFill>
            <a:prstDash val="solid"/>
            <a:round/>
            <a:headEnd len="med" w="med" type="none"/>
            <a:tailEnd len="med" w="med" type="none"/>
          </a:ln>
        </p:spPr>
      </p:cxnSp>
      <p:cxnSp>
        <p:nvCxnSpPr>
          <p:cNvPr id="302" name="Google Shape;302;p28"/>
          <p:cNvCxnSpPr/>
          <p:nvPr/>
        </p:nvCxnSpPr>
        <p:spPr>
          <a:xfrm>
            <a:off x="1187825" y="2816048"/>
            <a:ext cx="300" cy="300900"/>
          </a:xfrm>
          <a:prstGeom prst="straightConnector1">
            <a:avLst/>
          </a:prstGeom>
          <a:noFill/>
          <a:ln cap="flat" cmpd="sng" w="9525">
            <a:solidFill>
              <a:srgbClr val="0000FF"/>
            </a:solidFill>
            <a:prstDash val="solid"/>
            <a:round/>
            <a:headEnd len="med" w="med" type="none"/>
            <a:tailEnd len="med" w="med" type="none"/>
          </a:ln>
        </p:spPr>
      </p:cxnSp>
      <p:cxnSp>
        <p:nvCxnSpPr>
          <p:cNvPr id="303" name="Google Shape;303;p28"/>
          <p:cNvCxnSpPr/>
          <p:nvPr/>
        </p:nvCxnSpPr>
        <p:spPr>
          <a:xfrm>
            <a:off x="440350" y="2968450"/>
            <a:ext cx="2408700" cy="0"/>
          </a:xfrm>
          <a:prstGeom prst="straightConnector1">
            <a:avLst/>
          </a:prstGeom>
          <a:noFill/>
          <a:ln cap="flat" cmpd="sng" w="28575">
            <a:solidFill>
              <a:schemeClr val="dk2"/>
            </a:solidFill>
            <a:prstDash val="solid"/>
            <a:round/>
            <a:headEnd len="med" w="med" type="none"/>
            <a:tailEnd len="med" w="med" type="triangle"/>
          </a:ln>
        </p:spPr>
      </p:cxnSp>
      <p:sp>
        <p:nvSpPr>
          <p:cNvPr id="304" name="Google Shape;304;p28"/>
          <p:cNvSpPr txBox="1"/>
          <p:nvPr/>
        </p:nvSpPr>
        <p:spPr>
          <a:xfrm>
            <a:off x="2689250" y="2913100"/>
            <a:ext cx="23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latin typeface="Proxima Nova"/>
                <a:ea typeface="Proxima Nova"/>
                <a:cs typeface="Proxima Nova"/>
                <a:sym typeface="Proxima Nova"/>
              </a:rPr>
              <a:t>a</a:t>
            </a:r>
            <a:endParaRPr sz="1600">
              <a:solidFill>
                <a:schemeClr val="dk2"/>
              </a:solidFill>
              <a:latin typeface="Proxima Nova"/>
              <a:ea typeface="Proxima Nova"/>
              <a:cs typeface="Proxima Nova"/>
              <a:sym typeface="Proxima Nova"/>
            </a:endParaRPr>
          </a:p>
        </p:txBody>
      </p:sp>
      <p:sp>
        <p:nvSpPr>
          <p:cNvPr id="305" name="Google Shape;305;p28"/>
          <p:cNvSpPr/>
          <p:nvPr/>
        </p:nvSpPr>
        <p:spPr>
          <a:xfrm>
            <a:off x="1125425" y="2913100"/>
            <a:ext cx="124800" cy="1107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8"/>
          <p:cNvSpPr txBox="1"/>
          <p:nvPr/>
        </p:nvSpPr>
        <p:spPr>
          <a:xfrm>
            <a:off x="718925" y="244774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-0.3</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0.37668</a:t>
            </a:r>
            <a:endParaRPr sz="800">
              <a:solidFill>
                <a:schemeClr val="dk2"/>
              </a:solidFill>
              <a:latin typeface="Proxima Nova"/>
              <a:ea typeface="Proxima Nova"/>
              <a:cs typeface="Proxima Nova"/>
              <a:sym typeface="Proxima Nova"/>
            </a:endParaRPr>
          </a:p>
        </p:txBody>
      </p:sp>
      <p:cxnSp>
        <p:nvCxnSpPr>
          <p:cNvPr id="307" name="Google Shape;307;p28"/>
          <p:cNvCxnSpPr/>
          <p:nvPr/>
        </p:nvCxnSpPr>
        <p:spPr>
          <a:xfrm>
            <a:off x="1187825" y="3058050"/>
            <a:ext cx="645300" cy="0"/>
          </a:xfrm>
          <a:prstGeom prst="straightConnector1">
            <a:avLst/>
          </a:prstGeom>
          <a:noFill/>
          <a:ln cap="flat" cmpd="sng" w="9525">
            <a:solidFill>
              <a:schemeClr val="dk1"/>
            </a:solidFill>
            <a:prstDash val="solid"/>
            <a:round/>
            <a:headEnd len="med" w="med" type="none"/>
            <a:tailEnd len="med" w="med" type="triangle"/>
          </a:ln>
        </p:spPr>
      </p:cxnSp>
      <p:sp>
        <p:nvSpPr>
          <p:cNvPr id="308" name="Google Shape;308;p28"/>
          <p:cNvSpPr/>
          <p:nvPr/>
        </p:nvSpPr>
        <p:spPr>
          <a:xfrm>
            <a:off x="1768700" y="2911150"/>
            <a:ext cx="124800" cy="1107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8"/>
          <p:cNvSpPr txBox="1"/>
          <p:nvPr/>
        </p:nvSpPr>
        <p:spPr>
          <a:xfrm>
            <a:off x="1362200" y="314764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-0.29</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0.36945</a:t>
            </a:r>
            <a:endParaRPr sz="800">
              <a:solidFill>
                <a:schemeClr val="dk2"/>
              </a:solidFill>
              <a:latin typeface="Proxima Nova"/>
              <a:ea typeface="Proxima Nova"/>
              <a:cs typeface="Proxima Nova"/>
              <a:sym typeface="Proxima Nova"/>
            </a:endParaRPr>
          </a:p>
        </p:txBody>
      </p:sp>
      <p:cxnSp>
        <p:nvCxnSpPr>
          <p:cNvPr id="310" name="Google Shape;310;p28"/>
          <p:cNvCxnSpPr/>
          <p:nvPr/>
        </p:nvCxnSpPr>
        <p:spPr>
          <a:xfrm>
            <a:off x="1185950" y="3058050"/>
            <a:ext cx="645300" cy="0"/>
          </a:xfrm>
          <a:prstGeom prst="straightConnector1">
            <a:avLst/>
          </a:prstGeom>
          <a:noFill/>
          <a:ln cap="flat" cmpd="sng" w="19050">
            <a:solidFill>
              <a:schemeClr val="accent5"/>
            </a:solidFill>
            <a:prstDash val="solid"/>
            <a:round/>
            <a:headEnd len="med" w="med" type="none"/>
            <a:tailEnd len="med" w="med" type="triangle"/>
          </a:ln>
        </p:spPr>
      </p:cxnSp>
      <p:sp>
        <p:nvSpPr>
          <p:cNvPr id="311" name="Google Shape;311;p28"/>
          <p:cNvSpPr txBox="1"/>
          <p:nvPr/>
        </p:nvSpPr>
        <p:spPr>
          <a:xfrm>
            <a:off x="451750" y="3571550"/>
            <a:ext cx="327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312" name="Google Shape;312;p28"/>
          <p:cNvPicPr preferRelativeResize="0"/>
          <p:nvPr/>
        </p:nvPicPr>
        <p:blipFill>
          <a:blip r:embed="rId3">
            <a:alphaModFix/>
          </a:blip>
          <a:stretch>
            <a:fillRect/>
          </a:stretch>
        </p:blipFill>
        <p:spPr>
          <a:xfrm>
            <a:off x="244750" y="4028825"/>
            <a:ext cx="3172702" cy="431100"/>
          </a:xfrm>
          <a:prstGeom prst="rect">
            <a:avLst/>
          </a:prstGeom>
          <a:noFill/>
          <a:ln>
            <a:noFill/>
          </a:ln>
        </p:spPr>
      </p:pic>
      <p:sp>
        <p:nvSpPr>
          <p:cNvPr id="313" name="Google Shape;313;p28"/>
          <p:cNvSpPr txBox="1"/>
          <p:nvPr/>
        </p:nvSpPr>
        <p:spPr>
          <a:xfrm>
            <a:off x="2641900" y="3559513"/>
            <a:ext cx="62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Proxima Nova"/>
                <a:ea typeface="Proxima Nova"/>
                <a:cs typeface="Proxima Nova"/>
                <a:sym typeface="Proxima Nova"/>
              </a:rPr>
              <a:t>Rise</a:t>
            </a:r>
            <a:endParaRPr>
              <a:solidFill>
                <a:schemeClr val="accent5"/>
              </a:solidFill>
              <a:latin typeface="Proxima Nova"/>
              <a:ea typeface="Proxima Nova"/>
              <a:cs typeface="Proxima Nova"/>
              <a:sym typeface="Proxima Nova"/>
            </a:endParaRPr>
          </a:p>
        </p:txBody>
      </p:sp>
      <p:sp>
        <p:nvSpPr>
          <p:cNvPr id="314" name="Google Shape;314;p28"/>
          <p:cNvSpPr txBox="1"/>
          <p:nvPr/>
        </p:nvSpPr>
        <p:spPr>
          <a:xfrm>
            <a:off x="2265150" y="4620100"/>
            <a:ext cx="81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5"/>
                </a:solidFill>
                <a:latin typeface="Proxima Nova"/>
                <a:ea typeface="Proxima Nova"/>
                <a:cs typeface="Proxima Nova"/>
                <a:sym typeface="Proxima Nova"/>
              </a:rPr>
              <a:t>Run</a:t>
            </a:r>
            <a:endParaRPr>
              <a:solidFill>
                <a:schemeClr val="accent5"/>
              </a:solidFill>
              <a:latin typeface="Proxima Nova"/>
              <a:ea typeface="Proxima Nova"/>
              <a:cs typeface="Proxima Nova"/>
              <a:sym typeface="Proxima Nova"/>
            </a:endParaRPr>
          </a:p>
        </p:txBody>
      </p:sp>
      <p:cxnSp>
        <p:nvCxnSpPr>
          <p:cNvPr id="315" name="Google Shape;315;p28"/>
          <p:cNvCxnSpPr/>
          <p:nvPr/>
        </p:nvCxnSpPr>
        <p:spPr>
          <a:xfrm flipH="1">
            <a:off x="2084100" y="3782725"/>
            <a:ext cx="582300" cy="177000"/>
          </a:xfrm>
          <a:prstGeom prst="straightConnector1">
            <a:avLst/>
          </a:prstGeom>
          <a:noFill/>
          <a:ln cap="flat" cmpd="sng" w="9525">
            <a:solidFill>
              <a:schemeClr val="dk2"/>
            </a:solidFill>
            <a:prstDash val="solid"/>
            <a:round/>
            <a:headEnd len="med" w="med" type="none"/>
            <a:tailEnd len="med" w="med" type="triangle"/>
          </a:ln>
        </p:spPr>
      </p:cxnSp>
      <p:cxnSp>
        <p:nvCxnSpPr>
          <p:cNvPr id="316" name="Google Shape;316;p28"/>
          <p:cNvCxnSpPr/>
          <p:nvPr/>
        </p:nvCxnSpPr>
        <p:spPr>
          <a:xfrm rot="10800000">
            <a:off x="2084125" y="4534575"/>
            <a:ext cx="382500" cy="155700"/>
          </a:xfrm>
          <a:prstGeom prst="straightConnector1">
            <a:avLst/>
          </a:prstGeom>
          <a:noFill/>
          <a:ln cap="flat" cmpd="sng" w="9525">
            <a:solidFill>
              <a:schemeClr val="dk2"/>
            </a:solidFill>
            <a:prstDash val="solid"/>
            <a:round/>
            <a:headEnd len="med" w="med" type="none"/>
            <a:tailEnd len="med" w="med" type="triangle"/>
          </a:ln>
        </p:spPr>
      </p:cxnSp>
      <p:sp>
        <p:nvSpPr>
          <p:cNvPr id="317" name="Google Shape;317;p28"/>
          <p:cNvSpPr/>
          <p:nvPr/>
        </p:nvSpPr>
        <p:spPr>
          <a:xfrm>
            <a:off x="3801450" y="3428825"/>
            <a:ext cx="1541100" cy="4002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txBox="1"/>
          <p:nvPr/>
        </p:nvSpPr>
        <p:spPr>
          <a:xfrm>
            <a:off x="3712950" y="2892250"/>
            <a:ext cx="159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It’s just the </a:t>
            </a:r>
            <a:r>
              <a:rPr lang="en">
                <a:solidFill>
                  <a:schemeClr val="dk2"/>
                </a:solidFill>
                <a:latin typeface="Proxima Nova"/>
                <a:ea typeface="Proxima Nova"/>
                <a:cs typeface="Proxima Nova"/>
                <a:sym typeface="Proxima Nova"/>
              </a:rPr>
              <a:t>slope</a:t>
            </a:r>
            <a:r>
              <a:rPr lang="en">
                <a:latin typeface="Proxima Nova"/>
                <a:ea typeface="Proxima Nova"/>
                <a:cs typeface="Proxima Nova"/>
                <a:sym typeface="Proxima Nova"/>
              </a:rPr>
              <a:t>!</a:t>
            </a:r>
            <a:endParaRPr>
              <a:latin typeface="Proxima Nova"/>
              <a:ea typeface="Proxima Nova"/>
              <a:cs typeface="Proxima Nova"/>
              <a:sym typeface="Proxima Nova"/>
            </a:endParaRPr>
          </a:p>
        </p:txBody>
      </p:sp>
      <p:sp>
        <p:nvSpPr>
          <p:cNvPr id="319" name="Google Shape;319;p28"/>
          <p:cNvSpPr txBox="1"/>
          <p:nvPr/>
        </p:nvSpPr>
        <p:spPr>
          <a:xfrm>
            <a:off x="5541425" y="2047550"/>
            <a:ext cx="168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accent5"/>
                </a:solidFill>
                <a:latin typeface="Proxima Nova"/>
                <a:ea typeface="Proxima Nova"/>
                <a:cs typeface="Proxima Nova"/>
                <a:sym typeface="Proxima Nova"/>
              </a:rPr>
              <a:t>Geometrically</a:t>
            </a:r>
            <a:endParaRPr u="sng">
              <a:solidFill>
                <a:schemeClr val="accent5"/>
              </a:solidFill>
              <a:latin typeface="Proxima Nova"/>
              <a:ea typeface="Proxima Nova"/>
              <a:cs typeface="Proxima Nova"/>
              <a:sym typeface="Proxima Nova"/>
            </a:endParaRPr>
          </a:p>
        </p:txBody>
      </p:sp>
      <p:pic>
        <p:nvPicPr>
          <p:cNvPr id="320" name="Google Shape;320;p28"/>
          <p:cNvPicPr preferRelativeResize="0"/>
          <p:nvPr/>
        </p:nvPicPr>
        <p:blipFill>
          <a:blip r:embed="rId4">
            <a:alphaModFix/>
          </a:blip>
          <a:stretch>
            <a:fillRect/>
          </a:stretch>
        </p:blipFill>
        <p:spPr>
          <a:xfrm>
            <a:off x="5625175" y="2687950"/>
            <a:ext cx="2667250" cy="1881947"/>
          </a:xfrm>
          <a:prstGeom prst="rect">
            <a:avLst/>
          </a:prstGeom>
          <a:noFill/>
          <a:ln>
            <a:noFill/>
          </a:ln>
        </p:spPr>
      </p:pic>
      <p:cxnSp>
        <p:nvCxnSpPr>
          <p:cNvPr id="321" name="Google Shape;321;p28"/>
          <p:cNvCxnSpPr/>
          <p:nvPr/>
        </p:nvCxnSpPr>
        <p:spPr>
          <a:xfrm>
            <a:off x="6599100" y="4290825"/>
            <a:ext cx="827700" cy="0"/>
          </a:xfrm>
          <a:prstGeom prst="straightConnector1">
            <a:avLst/>
          </a:prstGeom>
          <a:noFill/>
          <a:ln cap="flat" cmpd="sng" w="28575">
            <a:solidFill>
              <a:schemeClr val="lt2"/>
            </a:solidFill>
            <a:prstDash val="solid"/>
            <a:round/>
            <a:headEnd len="med" w="med" type="none"/>
            <a:tailEnd len="med" w="med" type="none"/>
          </a:ln>
        </p:spPr>
      </p:cxnSp>
      <p:pic>
        <p:nvPicPr>
          <p:cNvPr id="322" name="Google Shape;322;p28"/>
          <p:cNvPicPr preferRelativeResize="0"/>
          <p:nvPr/>
        </p:nvPicPr>
        <p:blipFill>
          <a:blip r:embed="rId5">
            <a:alphaModFix/>
          </a:blip>
          <a:stretch>
            <a:fillRect/>
          </a:stretch>
        </p:blipFill>
        <p:spPr>
          <a:xfrm>
            <a:off x="3139175" y="1925450"/>
            <a:ext cx="758525" cy="985700"/>
          </a:xfrm>
          <a:prstGeom prst="rect">
            <a:avLst/>
          </a:prstGeom>
          <a:noFill/>
          <a:ln>
            <a:noFill/>
          </a:ln>
        </p:spPr>
      </p:pic>
      <p:sp>
        <p:nvSpPr>
          <p:cNvPr id="323" name="Google Shape;323;p28"/>
          <p:cNvSpPr txBox="1"/>
          <p:nvPr/>
        </p:nvSpPr>
        <p:spPr>
          <a:xfrm>
            <a:off x="3927450" y="2125125"/>
            <a:ext cx="1289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“derivative”</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“gradient”</a:t>
            </a:r>
            <a:endParaRPr>
              <a:latin typeface="Proxima Nova"/>
              <a:ea typeface="Proxima Nova"/>
              <a:cs typeface="Proxima Nova"/>
              <a:sym typeface="Proxima Nova"/>
            </a:endParaRPr>
          </a:p>
        </p:txBody>
      </p:sp>
      <p:sp>
        <p:nvSpPr>
          <p:cNvPr id="324" name="Google Shape;324;p28"/>
          <p:cNvSpPr/>
          <p:nvPr/>
        </p:nvSpPr>
        <p:spPr>
          <a:xfrm>
            <a:off x="2974625" y="1836350"/>
            <a:ext cx="2140500" cy="1132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par>
                                <p:cTn fill="hold" nodeType="with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000"/>
                                        <p:tgtEl>
                                          <p:spTgt spid="323"/>
                                        </p:tgtEl>
                                      </p:cBhvr>
                                    </p:animEffect>
                                  </p:childTnLst>
                                </p:cTn>
                              </p:par>
                              <p:par>
                                <p:cTn fill="hold" nodeType="withEffect" presetClass="entr" presetID="10" presetSubtype="0">
                                  <p:stCondLst>
                                    <p:cond delay="0"/>
                                  </p:stCondLst>
                                  <p:childTnLst>
                                    <p:set>
                                      <p:cBhvr>
                                        <p:cTn dur="1" fill="hold">
                                          <p:stCondLst>
                                            <p:cond delay="0"/>
                                          </p:stCondLst>
                                        </p:cTn>
                                        <p:tgtEl>
                                          <p:spTgt spid="324"/>
                                        </p:tgtEl>
                                        <p:attrNameLst>
                                          <p:attrName>style.visibility</p:attrName>
                                        </p:attrNameLst>
                                      </p:cBhvr>
                                      <p:to>
                                        <p:strVal val="visible"/>
                                      </p:to>
                                    </p:set>
                                    <p:animEffect filter="fade" transition="in">
                                      <p:cBhvr>
                                        <p:cTn dur="1000"/>
                                        <p:tgtEl>
                                          <p:spTgt spid="3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cxnSp>
        <p:nvCxnSpPr>
          <p:cNvPr id="329" name="Google Shape;329;p29"/>
          <p:cNvCxnSpPr/>
          <p:nvPr/>
        </p:nvCxnSpPr>
        <p:spPr>
          <a:xfrm>
            <a:off x="2032575" y="1288098"/>
            <a:ext cx="300" cy="300900"/>
          </a:xfrm>
          <a:prstGeom prst="straightConnector1">
            <a:avLst/>
          </a:prstGeom>
          <a:noFill/>
          <a:ln cap="flat" cmpd="sng" w="9525">
            <a:solidFill>
              <a:srgbClr val="0000FF"/>
            </a:solidFill>
            <a:prstDash val="solid"/>
            <a:round/>
            <a:headEnd len="med" w="med" type="none"/>
            <a:tailEnd len="med" w="med" type="none"/>
          </a:ln>
        </p:spPr>
      </p:cxnSp>
      <p:sp>
        <p:nvSpPr>
          <p:cNvPr id="330" name="Google Shape;33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Decide how far to move</a:t>
            </a:r>
            <a:endParaRPr>
              <a:solidFill>
                <a:schemeClr val="dk2"/>
              </a:solidFill>
            </a:endParaRPr>
          </a:p>
        </p:txBody>
      </p:sp>
      <p:sp>
        <p:nvSpPr>
          <p:cNvPr id="331" name="Google Shape;331;p29"/>
          <p:cNvSpPr/>
          <p:nvPr/>
        </p:nvSpPr>
        <p:spPr>
          <a:xfrm>
            <a:off x="451750" y="534425"/>
            <a:ext cx="393900" cy="393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2</a:t>
            </a:r>
            <a:endParaRPr>
              <a:solidFill>
                <a:schemeClr val="lt1"/>
              </a:solidFill>
            </a:endParaRPr>
          </a:p>
        </p:txBody>
      </p:sp>
      <p:cxnSp>
        <p:nvCxnSpPr>
          <p:cNvPr id="332" name="Google Shape;332;p29"/>
          <p:cNvCxnSpPr/>
          <p:nvPr/>
        </p:nvCxnSpPr>
        <p:spPr>
          <a:xfrm>
            <a:off x="493700" y="1440500"/>
            <a:ext cx="7732200" cy="0"/>
          </a:xfrm>
          <a:prstGeom prst="straightConnector1">
            <a:avLst/>
          </a:prstGeom>
          <a:noFill/>
          <a:ln cap="flat" cmpd="sng" w="28575">
            <a:solidFill>
              <a:schemeClr val="dk2"/>
            </a:solidFill>
            <a:prstDash val="solid"/>
            <a:round/>
            <a:headEnd len="med" w="med" type="none"/>
            <a:tailEnd len="med" w="med" type="triangle"/>
          </a:ln>
        </p:spPr>
      </p:cxnSp>
      <p:sp>
        <p:nvSpPr>
          <p:cNvPr id="333" name="Google Shape;333;p29"/>
          <p:cNvSpPr txBox="1"/>
          <p:nvPr/>
        </p:nvSpPr>
        <p:spPr>
          <a:xfrm>
            <a:off x="8094575" y="1396875"/>
            <a:ext cx="23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latin typeface="Proxima Nova"/>
                <a:ea typeface="Proxima Nova"/>
                <a:cs typeface="Proxima Nova"/>
                <a:sym typeface="Proxima Nova"/>
              </a:rPr>
              <a:t>a</a:t>
            </a:r>
            <a:endParaRPr sz="1600">
              <a:solidFill>
                <a:schemeClr val="dk2"/>
              </a:solidFill>
              <a:latin typeface="Proxima Nova"/>
              <a:ea typeface="Proxima Nova"/>
              <a:cs typeface="Proxima Nova"/>
              <a:sym typeface="Proxima Nova"/>
            </a:endParaRPr>
          </a:p>
        </p:txBody>
      </p:sp>
      <p:sp>
        <p:nvSpPr>
          <p:cNvPr id="334" name="Google Shape;334;p29"/>
          <p:cNvSpPr/>
          <p:nvPr/>
        </p:nvSpPr>
        <p:spPr>
          <a:xfrm>
            <a:off x="1970175" y="1385150"/>
            <a:ext cx="124800" cy="1107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9"/>
          <p:cNvSpPr txBox="1"/>
          <p:nvPr/>
        </p:nvSpPr>
        <p:spPr>
          <a:xfrm>
            <a:off x="1563675" y="91979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-0.3</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0.37668</a:t>
            </a:r>
            <a:endParaRPr sz="800">
              <a:solidFill>
                <a:schemeClr val="dk2"/>
              </a:solidFill>
              <a:latin typeface="Proxima Nova"/>
              <a:ea typeface="Proxima Nova"/>
              <a:cs typeface="Proxima Nova"/>
              <a:sym typeface="Proxima Nova"/>
            </a:endParaRPr>
          </a:p>
        </p:txBody>
      </p:sp>
      <p:sp>
        <p:nvSpPr>
          <p:cNvPr id="336" name="Google Shape;336;p29"/>
          <p:cNvSpPr txBox="1"/>
          <p:nvPr/>
        </p:nvSpPr>
        <p:spPr>
          <a:xfrm>
            <a:off x="2278225" y="1954650"/>
            <a:ext cx="3567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Proxima Nova"/>
                <a:ea typeface="Proxima Nova"/>
                <a:cs typeface="Proxima Nova"/>
                <a:sym typeface="Proxima Nova"/>
              </a:rPr>
              <a:t>step size =</a:t>
            </a:r>
            <a:r>
              <a:rPr lang="en" sz="1800">
                <a:latin typeface="Proxima Nova"/>
                <a:ea typeface="Proxima Nova"/>
                <a:cs typeface="Proxima Nova"/>
                <a:sym typeface="Proxima Nova"/>
              </a:rPr>
              <a:t> (</a:t>
            </a:r>
            <a:r>
              <a:rPr lang="en" sz="1800">
                <a:solidFill>
                  <a:srgbClr val="0000FF"/>
                </a:solidFill>
                <a:latin typeface="Proxima Nova"/>
                <a:ea typeface="Proxima Nova"/>
                <a:cs typeface="Proxima Nova"/>
                <a:sym typeface="Proxima Nova"/>
              </a:rPr>
              <a:t>learning rate</a:t>
            </a:r>
            <a:r>
              <a:rPr lang="en" sz="1800">
                <a:latin typeface="Proxima Nova"/>
                <a:ea typeface="Proxima Nova"/>
                <a:cs typeface="Proxima Nova"/>
                <a:sym typeface="Proxima Nova"/>
              </a:rPr>
              <a:t>)(</a:t>
            </a:r>
            <a:r>
              <a:rPr lang="en" sz="1800">
                <a:solidFill>
                  <a:schemeClr val="dk2"/>
                </a:solidFill>
                <a:latin typeface="Proxima Nova"/>
                <a:ea typeface="Proxima Nova"/>
                <a:cs typeface="Proxima Nova"/>
                <a:sym typeface="Proxima Nova"/>
              </a:rPr>
              <a:t>slope</a:t>
            </a:r>
            <a:r>
              <a:rPr lang="en" sz="1800">
                <a:latin typeface="Proxima Nova"/>
                <a:ea typeface="Proxima Nova"/>
                <a:cs typeface="Proxima Nova"/>
                <a:sym typeface="Proxima Nova"/>
              </a:rPr>
              <a:t>)</a:t>
            </a:r>
            <a:endParaRPr sz="1800">
              <a:latin typeface="Proxima Nova"/>
              <a:ea typeface="Proxima Nova"/>
              <a:cs typeface="Proxima Nova"/>
              <a:sym typeface="Proxima Nova"/>
            </a:endParaRPr>
          </a:p>
        </p:txBody>
      </p:sp>
      <p:cxnSp>
        <p:nvCxnSpPr>
          <p:cNvPr id="337" name="Google Shape;337;p29"/>
          <p:cNvCxnSpPr/>
          <p:nvPr/>
        </p:nvCxnSpPr>
        <p:spPr>
          <a:xfrm rot="10800000">
            <a:off x="4573125" y="2430000"/>
            <a:ext cx="1301100" cy="234000"/>
          </a:xfrm>
          <a:prstGeom prst="straightConnector1">
            <a:avLst/>
          </a:prstGeom>
          <a:noFill/>
          <a:ln cap="flat" cmpd="sng" w="9525">
            <a:solidFill>
              <a:schemeClr val="dk2"/>
            </a:solidFill>
            <a:prstDash val="solid"/>
            <a:round/>
            <a:headEnd len="med" w="med" type="none"/>
            <a:tailEnd len="med" w="med" type="triangle"/>
          </a:ln>
        </p:spPr>
      </p:cxnSp>
      <p:sp>
        <p:nvSpPr>
          <p:cNvPr id="338" name="Google Shape;338;p29"/>
          <p:cNvSpPr txBox="1"/>
          <p:nvPr/>
        </p:nvSpPr>
        <p:spPr>
          <a:xfrm>
            <a:off x="5942700" y="2469925"/>
            <a:ext cx="2442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Our first example of a </a:t>
            </a:r>
            <a:r>
              <a:rPr lang="en">
                <a:solidFill>
                  <a:srgbClr val="0000FF"/>
                </a:solidFill>
                <a:latin typeface="Proxima Nova"/>
                <a:ea typeface="Proxima Nova"/>
                <a:cs typeface="Proxima Nova"/>
                <a:sym typeface="Proxima Nova"/>
              </a:rPr>
              <a:t>hyperparameter</a:t>
            </a:r>
            <a:r>
              <a:rPr lang="en">
                <a:latin typeface="Proxima Nova"/>
                <a:ea typeface="Proxima Nova"/>
                <a:cs typeface="Proxima Nova"/>
                <a:sym typeface="Proxima Nova"/>
              </a:rPr>
              <a:t>!</a:t>
            </a:r>
            <a:endParaRPr>
              <a:latin typeface="Proxima Nova"/>
              <a:ea typeface="Proxima Nova"/>
              <a:cs typeface="Proxima Nova"/>
              <a:sym typeface="Proxima Nova"/>
            </a:endParaRPr>
          </a:p>
        </p:txBody>
      </p:sp>
      <p:sp>
        <p:nvSpPr>
          <p:cNvPr id="339" name="Google Shape;339;p29"/>
          <p:cNvSpPr txBox="1"/>
          <p:nvPr/>
        </p:nvSpPr>
        <p:spPr>
          <a:xfrm>
            <a:off x="2408700" y="3314700"/>
            <a:ext cx="432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340" name="Google Shape;340;p29"/>
          <p:cNvSpPr txBox="1"/>
          <p:nvPr/>
        </p:nvSpPr>
        <p:spPr>
          <a:xfrm>
            <a:off x="2306925" y="3083025"/>
            <a:ext cx="3567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Proxima Nova"/>
                <a:ea typeface="Proxima Nova"/>
                <a:cs typeface="Proxima Nova"/>
                <a:sym typeface="Proxima Nova"/>
              </a:rPr>
              <a:t>step size =</a:t>
            </a:r>
            <a:r>
              <a:rPr lang="en" sz="1800">
                <a:latin typeface="Proxima Nova"/>
                <a:ea typeface="Proxima Nova"/>
                <a:cs typeface="Proxima Nova"/>
                <a:sym typeface="Proxima Nova"/>
              </a:rPr>
              <a:t> (</a:t>
            </a:r>
            <a:r>
              <a:rPr lang="en" sz="1800">
                <a:solidFill>
                  <a:srgbClr val="0000FF"/>
                </a:solidFill>
                <a:latin typeface="Proxima Nova"/>
                <a:ea typeface="Proxima Nova"/>
                <a:cs typeface="Proxima Nova"/>
                <a:sym typeface="Proxima Nova"/>
              </a:rPr>
              <a:t>1.0</a:t>
            </a:r>
            <a:r>
              <a:rPr lang="en" sz="1800">
                <a:latin typeface="Proxima Nova"/>
                <a:ea typeface="Proxima Nova"/>
                <a:cs typeface="Proxima Nova"/>
                <a:sym typeface="Proxima Nova"/>
              </a:rPr>
              <a:t>)(</a:t>
            </a:r>
            <a:r>
              <a:rPr lang="en" sz="1800">
                <a:solidFill>
                  <a:schemeClr val="dk2"/>
                </a:solidFill>
                <a:latin typeface="Proxima Nova"/>
                <a:ea typeface="Proxima Nova"/>
                <a:cs typeface="Proxima Nova"/>
                <a:sym typeface="Proxima Nova"/>
              </a:rPr>
              <a:t>0.0723</a:t>
            </a:r>
            <a:r>
              <a:rPr lang="en" sz="1800">
                <a:latin typeface="Proxima Nova"/>
                <a:ea typeface="Proxima Nova"/>
                <a:cs typeface="Proxima Nova"/>
                <a:sym typeface="Proxima Nova"/>
              </a:rPr>
              <a:t>) = </a:t>
            </a:r>
            <a:r>
              <a:rPr lang="en" sz="1800">
                <a:solidFill>
                  <a:schemeClr val="accent5"/>
                </a:solidFill>
                <a:latin typeface="Proxima Nova"/>
                <a:ea typeface="Proxima Nova"/>
                <a:cs typeface="Proxima Nova"/>
                <a:sym typeface="Proxima Nova"/>
              </a:rPr>
              <a:t>0.0723</a:t>
            </a:r>
            <a:endParaRPr sz="1800">
              <a:solidFill>
                <a:schemeClr val="accent5"/>
              </a:solidFill>
              <a:latin typeface="Proxima Nova"/>
              <a:ea typeface="Proxima Nova"/>
              <a:cs typeface="Proxima Nova"/>
              <a:sym typeface="Proxima Nova"/>
            </a:endParaRPr>
          </a:p>
        </p:txBody>
      </p:sp>
      <p:cxnSp>
        <p:nvCxnSpPr>
          <p:cNvPr id="341" name="Google Shape;341;p29"/>
          <p:cNvCxnSpPr/>
          <p:nvPr/>
        </p:nvCxnSpPr>
        <p:spPr>
          <a:xfrm>
            <a:off x="4822000" y="1288098"/>
            <a:ext cx="300" cy="300900"/>
          </a:xfrm>
          <a:prstGeom prst="straightConnector1">
            <a:avLst/>
          </a:prstGeom>
          <a:noFill/>
          <a:ln cap="flat" cmpd="sng" w="9525">
            <a:solidFill>
              <a:srgbClr val="0000FF"/>
            </a:solidFill>
            <a:prstDash val="solid"/>
            <a:round/>
            <a:headEnd len="med" w="med" type="none"/>
            <a:tailEnd len="med" w="med" type="none"/>
          </a:ln>
        </p:spPr>
      </p:cxnSp>
      <p:sp>
        <p:nvSpPr>
          <p:cNvPr id="342" name="Google Shape;342;p29"/>
          <p:cNvSpPr/>
          <p:nvPr/>
        </p:nvSpPr>
        <p:spPr>
          <a:xfrm>
            <a:off x="4759600" y="1385150"/>
            <a:ext cx="124800" cy="1107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9"/>
          <p:cNvSpPr txBox="1"/>
          <p:nvPr/>
        </p:nvSpPr>
        <p:spPr>
          <a:xfrm>
            <a:off x="4353250" y="919798"/>
            <a:ext cx="9378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Proxima Nova"/>
                <a:ea typeface="Proxima Nova"/>
                <a:cs typeface="Proxima Nova"/>
                <a:sym typeface="Proxima Nova"/>
              </a:rPr>
              <a:t>a = -0.2277</a:t>
            </a:r>
            <a:endParaRPr sz="800">
              <a:latin typeface="Proxima Nova"/>
              <a:ea typeface="Proxima Nova"/>
              <a:cs typeface="Proxima Nova"/>
              <a:sym typeface="Proxima Nova"/>
            </a:endParaRPr>
          </a:p>
          <a:p>
            <a:pPr indent="0" lvl="0" marL="0" rtl="0" algn="ctr">
              <a:spcBef>
                <a:spcPts val="0"/>
              </a:spcBef>
              <a:spcAft>
                <a:spcPts val="0"/>
              </a:spcAft>
              <a:buNone/>
            </a:pPr>
            <a:r>
              <a:rPr lang="en" sz="800">
                <a:latin typeface="Proxima Nova"/>
                <a:ea typeface="Proxima Nova"/>
                <a:cs typeface="Proxima Nova"/>
                <a:sym typeface="Proxima Nova"/>
              </a:rPr>
              <a:t>mse  = </a:t>
            </a:r>
            <a:r>
              <a:rPr lang="en" sz="800">
                <a:solidFill>
                  <a:schemeClr val="dk2"/>
                </a:solidFill>
                <a:latin typeface="Proxima Nova"/>
                <a:ea typeface="Proxima Nova"/>
                <a:cs typeface="Proxima Nova"/>
                <a:sym typeface="Proxima Nova"/>
              </a:rPr>
              <a:t>0.32605</a:t>
            </a:r>
            <a:endParaRPr sz="800">
              <a:solidFill>
                <a:schemeClr val="dk2"/>
              </a:solidFill>
              <a:latin typeface="Proxima Nova"/>
              <a:ea typeface="Proxima Nova"/>
              <a:cs typeface="Proxima Nova"/>
              <a:sym typeface="Proxima Nova"/>
            </a:endParaRPr>
          </a:p>
        </p:txBody>
      </p:sp>
      <p:cxnSp>
        <p:nvCxnSpPr>
          <p:cNvPr id="344" name="Google Shape;344;p29"/>
          <p:cNvCxnSpPr/>
          <p:nvPr/>
        </p:nvCxnSpPr>
        <p:spPr>
          <a:xfrm>
            <a:off x="2076839" y="1553863"/>
            <a:ext cx="2701200" cy="0"/>
          </a:xfrm>
          <a:prstGeom prst="straightConnector1">
            <a:avLst/>
          </a:prstGeom>
          <a:noFill/>
          <a:ln cap="flat" cmpd="sng" w="19050">
            <a:solidFill>
              <a:schemeClr val="accent5"/>
            </a:solidFill>
            <a:prstDash val="solid"/>
            <a:round/>
            <a:headEnd len="med" w="med" type="none"/>
            <a:tailEnd len="med" w="med" type="triangle"/>
          </a:ln>
        </p:spPr>
      </p:cxnSp>
      <p:sp>
        <p:nvSpPr>
          <p:cNvPr id="345" name="Google Shape;345;p29"/>
          <p:cNvSpPr txBox="1"/>
          <p:nvPr/>
        </p:nvSpPr>
        <p:spPr>
          <a:xfrm>
            <a:off x="2734875" y="1497475"/>
            <a:ext cx="1255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0.0723</a:t>
            </a:r>
            <a:endParaRPr>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gtEl>
                                        <p:attrNameLst>
                                          <p:attrName>style.visibility</p:attrName>
                                        </p:attrNameLst>
                                      </p:cBhvr>
                                      <p:to>
                                        <p:strVal val="visible"/>
                                      </p:to>
                                    </p:set>
                                    <p:animEffect filter="fade" transition="in">
                                      <p:cBhvr>
                                        <p:cTn dur="1000"/>
                                        <p:tgtEl>
                                          <p:spTgt spid="3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gtEl>
                                        <p:attrNameLst>
                                          <p:attrName>style.visibility</p:attrName>
                                        </p:attrNameLst>
                                      </p:cBhvr>
                                      <p:to>
                                        <p:strVal val="visible"/>
                                      </p:to>
                                    </p:set>
                                    <p:animEffect filter="fade" transition="in">
                                      <p:cBhvr>
                                        <p:cTn dur="1000"/>
                                        <p:tgtEl>
                                          <p:spTgt spid="337"/>
                                        </p:tgtEl>
                                      </p:cBhvr>
                                    </p:animEffect>
                                  </p:childTnLst>
                                </p:cTn>
                              </p:par>
                              <p:par>
                                <p:cTn fill="hold" nodeType="with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1000"/>
                                        <p:tgtEl>
                                          <p:spTgt spid="3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0"/>
                                        </p:tgtEl>
                                        <p:attrNameLst>
                                          <p:attrName>style.visibility</p:attrName>
                                        </p:attrNameLst>
                                      </p:cBhvr>
                                      <p:to>
                                        <p:strVal val="visible"/>
                                      </p:to>
                                    </p:set>
                                    <p:animEffect filter="fade" transition="in">
                                      <p:cBhvr>
                                        <p:cTn dur="1000"/>
                                        <p:tgtEl>
                                          <p:spTgt spid="3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5"/>
                                        </p:tgtEl>
                                        <p:attrNameLst>
                                          <p:attrName>style.visibility</p:attrName>
                                        </p:attrNameLst>
                                      </p:cBhvr>
                                      <p:to>
                                        <p:strVal val="visible"/>
                                      </p:to>
                                    </p:set>
                                    <p:animEffect filter="fade" transition="in">
                                      <p:cBhvr>
                                        <p:cTn dur="1000"/>
                                        <p:tgtEl>
                                          <p:spTgt spid="345"/>
                                        </p:tgtEl>
                                      </p:cBhvr>
                                    </p:animEffect>
                                  </p:childTnLst>
                                </p:cTn>
                              </p:par>
                              <p:par>
                                <p:cTn fill="hold" nodeType="with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000"/>
                                        <p:tgtEl>
                                          <p:spTgt spid="3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1"/>
                                        </p:tgtEl>
                                        <p:attrNameLst>
                                          <p:attrName>style.visibility</p:attrName>
                                        </p:attrNameLst>
                                      </p:cBhvr>
                                      <p:to>
                                        <p:strVal val="visible"/>
                                      </p:to>
                                    </p:set>
                                    <p:animEffect filter="fade" transition="in">
                                      <p:cBhvr>
                                        <p:cTn dur="1000"/>
                                        <p:tgtEl>
                                          <p:spTgt spid="341"/>
                                        </p:tgtEl>
                                      </p:cBhvr>
                                    </p:animEffect>
                                  </p:childTnLst>
                                </p:cTn>
                              </p:par>
                              <p:par>
                                <p:cTn fill="hold" nodeType="with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par>
                                <p:cTn fill="hold" nodeType="withEffect" presetClass="entr" presetID="10" presetSubtype="0">
                                  <p:stCondLst>
                                    <p:cond delay="0"/>
                                  </p:stCondLst>
                                  <p:childTnLst>
                                    <p:set>
                                      <p:cBhvr>
                                        <p:cTn dur="1" fill="hold">
                                          <p:stCondLst>
                                            <p:cond delay="0"/>
                                          </p:stCondLst>
                                        </p:cTn>
                                        <p:tgtEl>
                                          <p:spTgt spid="343"/>
                                        </p:tgtEl>
                                        <p:attrNameLst>
                                          <p:attrName>style.visibility</p:attrName>
                                        </p:attrNameLst>
                                      </p:cBhvr>
                                      <p:to>
                                        <p:strVal val="visible"/>
                                      </p:to>
                                    </p:set>
                                    <p:animEffect filter="fade" transition="in">
                                      <p:cBhvr>
                                        <p:cTn dur="1000"/>
                                        <p:tgtEl>
                                          <p:spTgt spid="3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Repeat!</a:t>
            </a:r>
            <a:endParaRPr>
              <a:solidFill>
                <a:schemeClr val="dk2"/>
              </a:solidFill>
            </a:endParaRPr>
          </a:p>
        </p:txBody>
      </p:sp>
      <p:sp>
        <p:nvSpPr>
          <p:cNvPr id="351" name="Google Shape;351;p30"/>
          <p:cNvSpPr/>
          <p:nvPr/>
        </p:nvSpPr>
        <p:spPr>
          <a:xfrm>
            <a:off x="451750" y="534425"/>
            <a:ext cx="393900" cy="3939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3</a:t>
            </a:r>
            <a:endParaRPr>
              <a:solidFill>
                <a:schemeClr val="lt1"/>
              </a:solidFill>
            </a:endParaRPr>
          </a:p>
        </p:txBody>
      </p:sp>
      <p:sp>
        <p:nvSpPr>
          <p:cNvPr id="352" name="Google Shape;352;p30"/>
          <p:cNvSpPr txBox="1"/>
          <p:nvPr/>
        </p:nvSpPr>
        <p:spPr>
          <a:xfrm>
            <a:off x="2888975" y="985875"/>
            <a:ext cx="2893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Proxima Nova"/>
                <a:ea typeface="Proxima Nova"/>
                <a:cs typeface="Proxima Nova"/>
                <a:sym typeface="Proxima Nova"/>
              </a:rPr>
              <a:t>Try it out! (Exercise 4)</a:t>
            </a:r>
            <a:endParaRPr b="1">
              <a:latin typeface="Proxima Nova"/>
              <a:ea typeface="Proxima Nova"/>
              <a:cs typeface="Proxima Nova"/>
              <a:sym typeface="Proxima Nova"/>
            </a:endParaRPr>
          </a:p>
        </p:txBody>
      </p:sp>
      <p:pic>
        <p:nvPicPr>
          <p:cNvPr id="353" name="Google Shape;353;p30"/>
          <p:cNvPicPr preferRelativeResize="0"/>
          <p:nvPr/>
        </p:nvPicPr>
        <p:blipFill>
          <a:blip r:embed="rId3">
            <a:alphaModFix/>
          </a:blip>
          <a:stretch>
            <a:fillRect/>
          </a:stretch>
        </p:blipFill>
        <p:spPr>
          <a:xfrm>
            <a:off x="5651600" y="1518250"/>
            <a:ext cx="2848225" cy="2943600"/>
          </a:xfrm>
          <a:prstGeom prst="rect">
            <a:avLst/>
          </a:prstGeom>
          <a:noFill/>
          <a:ln>
            <a:noFill/>
          </a:ln>
        </p:spPr>
      </p:pic>
      <p:sp>
        <p:nvSpPr>
          <p:cNvPr id="354" name="Google Shape;354;p30"/>
          <p:cNvSpPr/>
          <p:nvPr/>
        </p:nvSpPr>
        <p:spPr>
          <a:xfrm>
            <a:off x="4761200" y="2931738"/>
            <a:ext cx="773100" cy="3255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pic>
        <p:nvPicPr>
          <p:cNvPr id="355" name="Google Shape;355;p30"/>
          <p:cNvPicPr preferRelativeResize="0"/>
          <p:nvPr/>
        </p:nvPicPr>
        <p:blipFill>
          <a:blip r:embed="rId4">
            <a:alphaModFix/>
          </a:blip>
          <a:stretch>
            <a:fillRect/>
          </a:stretch>
        </p:blipFill>
        <p:spPr>
          <a:xfrm>
            <a:off x="146700" y="1586750"/>
            <a:ext cx="4456399" cy="290461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gtEl>
                                        <p:attrNameLst>
                                          <p:attrName>style.visibility</p:attrName>
                                        </p:attrNameLst>
                                      </p:cBhvr>
                                      <p:to>
                                        <p:strVal val="visible"/>
                                      </p:to>
                                    </p:set>
                                    <p:animEffect filter="fade" transition="in">
                                      <p:cBhvr>
                                        <p:cTn dur="1000"/>
                                        <p:tgtEl>
                                          <p:spTgt spid="3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0"/>
                                        <p:tgtEl>
                                          <p:spTgt spid="3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3"/>
                                        </p:tgtEl>
                                        <p:attrNameLst>
                                          <p:attrName>style.visibility</p:attrName>
                                        </p:attrNameLst>
                                      </p:cBhvr>
                                      <p:to>
                                        <p:strVal val="visible"/>
                                      </p:to>
                                    </p:set>
                                    <p:animEffect filter="fade" transition="in">
                                      <p:cBhvr>
                                        <p:cTn dur="1000"/>
                                        <p:tgtEl>
                                          <p:spTgt spid="353"/>
                                        </p:tgtEl>
                                      </p:cBhvr>
                                    </p:animEffect>
                                  </p:childTnLst>
                                </p:cTn>
                              </p:par>
                              <p:par>
                                <p:cTn fill="hold" nodeType="with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1"/>
          <p:cNvSpPr txBox="1"/>
          <p:nvPr>
            <p:ph type="title"/>
          </p:nvPr>
        </p:nvSpPr>
        <p:spPr>
          <a:xfrm>
            <a:off x="510450" y="2057400"/>
            <a:ext cx="8486100" cy="778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We can follow the same process even if we have to find </a:t>
            </a:r>
            <a:r>
              <a:rPr lang="en">
                <a:solidFill>
                  <a:schemeClr val="accent5"/>
                </a:solidFill>
              </a:rPr>
              <a:t>multiple optimal parameters!</a:t>
            </a:r>
            <a:endParaRPr>
              <a:solidFill>
                <a:schemeClr val="accent5"/>
              </a:solidFill>
            </a:endParaRPr>
          </a:p>
        </p:txBody>
      </p:sp>
      <p:sp>
        <p:nvSpPr>
          <p:cNvPr id="361" name="Google Shape;361;p31"/>
          <p:cNvSpPr txBox="1"/>
          <p:nvPr/>
        </p:nvSpPr>
        <p:spPr>
          <a:xfrm>
            <a:off x="440300" y="3331825"/>
            <a:ext cx="8407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accent5"/>
                </a:solidFill>
                <a:latin typeface="Proxima Nova"/>
                <a:ea typeface="Proxima Nova"/>
                <a:cs typeface="Proxima Nova"/>
                <a:sym typeface="Proxima Nova"/>
              </a:rPr>
              <a:t>This allows us to do much more than just fit some lines and parabolas!</a:t>
            </a:r>
            <a:endParaRPr sz="2000">
              <a:solidFill>
                <a:schemeClr val="accent5"/>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1"/>
                                        </p:tgtEl>
                                        <p:attrNameLst>
                                          <p:attrName>style.visibility</p:attrName>
                                        </p:attrNameLst>
                                      </p:cBhvr>
                                      <p:to>
                                        <p:strVal val="visible"/>
                                      </p:to>
                                    </p:set>
                                    <p:animEffect filter="fade" transition="in">
                                      <p:cBhvr>
                                        <p:cTn dur="1000"/>
                                        <p:tgtEl>
                                          <p:spTgt spid="3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Review from last time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2"/>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Neural networks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From last time</a:t>
            </a:r>
            <a:endParaRPr/>
          </a:p>
        </p:txBody>
      </p:sp>
      <p:pic>
        <p:nvPicPr>
          <p:cNvPr id="372" name="Google Shape;372;p33"/>
          <p:cNvPicPr preferRelativeResize="0"/>
          <p:nvPr/>
        </p:nvPicPr>
        <p:blipFill>
          <a:blip r:embed="rId3">
            <a:alphaModFix/>
          </a:blip>
          <a:stretch>
            <a:fillRect/>
          </a:stretch>
        </p:blipFill>
        <p:spPr>
          <a:xfrm>
            <a:off x="311700" y="1763850"/>
            <a:ext cx="3953199" cy="2675000"/>
          </a:xfrm>
          <a:prstGeom prst="rect">
            <a:avLst/>
          </a:prstGeom>
          <a:noFill/>
          <a:ln>
            <a:noFill/>
          </a:ln>
        </p:spPr>
      </p:pic>
      <p:pic>
        <p:nvPicPr>
          <p:cNvPr id="373" name="Google Shape;373;p33"/>
          <p:cNvPicPr preferRelativeResize="0"/>
          <p:nvPr/>
        </p:nvPicPr>
        <p:blipFill>
          <a:blip r:embed="rId4">
            <a:alphaModFix/>
          </a:blip>
          <a:stretch>
            <a:fillRect/>
          </a:stretch>
        </p:blipFill>
        <p:spPr>
          <a:xfrm>
            <a:off x="4761175" y="1819399"/>
            <a:ext cx="3788950" cy="2563900"/>
          </a:xfrm>
          <a:prstGeom prst="rect">
            <a:avLst/>
          </a:prstGeom>
          <a:noFill/>
          <a:ln>
            <a:noFill/>
          </a:ln>
        </p:spPr>
      </p:pic>
      <p:sp>
        <p:nvSpPr>
          <p:cNvPr id="374" name="Google Shape;374;p33"/>
          <p:cNvSpPr txBox="1"/>
          <p:nvPr/>
        </p:nvSpPr>
        <p:spPr>
          <a:xfrm>
            <a:off x="1711850" y="947600"/>
            <a:ext cx="115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MSE: </a:t>
            </a:r>
            <a:r>
              <a:rPr lang="en">
                <a:solidFill>
                  <a:schemeClr val="dk2"/>
                </a:solidFill>
                <a:latin typeface="Proxima Nova"/>
                <a:ea typeface="Proxima Nova"/>
                <a:cs typeface="Proxima Nova"/>
                <a:sym typeface="Proxima Nova"/>
              </a:rPr>
              <a:t>41.799</a:t>
            </a:r>
            <a:endParaRPr>
              <a:solidFill>
                <a:schemeClr val="dk2"/>
              </a:solidFill>
              <a:latin typeface="Proxima Nova"/>
              <a:ea typeface="Proxima Nova"/>
              <a:cs typeface="Proxima Nova"/>
              <a:sym typeface="Proxima Nova"/>
            </a:endParaRPr>
          </a:p>
        </p:txBody>
      </p:sp>
      <p:sp>
        <p:nvSpPr>
          <p:cNvPr id="375" name="Google Shape;375;p33"/>
          <p:cNvSpPr txBox="1"/>
          <p:nvPr/>
        </p:nvSpPr>
        <p:spPr>
          <a:xfrm>
            <a:off x="6162275" y="947600"/>
            <a:ext cx="115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MSE: </a:t>
            </a:r>
            <a:r>
              <a:rPr lang="en">
                <a:solidFill>
                  <a:schemeClr val="dk2"/>
                </a:solidFill>
                <a:latin typeface="Proxima Nova"/>
                <a:ea typeface="Proxima Nova"/>
                <a:cs typeface="Proxima Nova"/>
                <a:sym typeface="Proxima Nova"/>
              </a:rPr>
              <a:t>8.323</a:t>
            </a:r>
            <a:endParaRPr>
              <a:solidFill>
                <a:schemeClr val="dk2"/>
              </a:solidFill>
              <a:latin typeface="Proxima Nova"/>
              <a:ea typeface="Proxima Nova"/>
              <a:cs typeface="Proxima Nova"/>
              <a:sym typeface="Proxima Nova"/>
            </a:endParaRPr>
          </a:p>
        </p:txBody>
      </p:sp>
      <p:sp>
        <p:nvSpPr>
          <p:cNvPr id="376" name="Google Shape;376;p33"/>
          <p:cNvSpPr txBox="1"/>
          <p:nvPr/>
        </p:nvSpPr>
        <p:spPr>
          <a:xfrm>
            <a:off x="1038200" y="1286700"/>
            <a:ext cx="2500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f(x) = </a:t>
            </a:r>
            <a:r>
              <a:rPr lang="en">
                <a:solidFill>
                  <a:schemeClr val="dk2"/>
                </a:solidFill>
                <a:latin typeface="Proxima Nova"/>
                <a:ea typeface="Proxima Nova"/>
                <a:cs typeface="Proxima Nova"/>
                <a:sym typeface="Proxima Nova"/>
              </a:rPr>
              <a:t>a</a:t>
            </a:r>
            <a:r>
              <a:rPr lang="en">
                <a:latin typeface="Proxima Nova"/>
                <a:ea typeface="Proxima Nova"/>
                <a:cs typeface="Proxima Nova"/>
                <a:sym typeface="Proxima Nova"/>
              </a:rPr>
              <a:t>x + </a:t>
            </a:r>
            <a:r>
              <a:rPr lang="en">
                <a:solidFill>
                  <a:schemeClr val="dk2"/>
                </a:solidFill>
                <a:latin typeface="Proxima Nova"/>
                <a:ea typeface="Proxima Nova"/>
                <a:cs typeface="Proxima Nova"/>
                <a:sym typeface="Proxima Nova"/>
              </a:rPr>
              <a:t>b</a:t>
            </a:r>
            <a:endParaRPr sz="1600">
              <a:latin typeface="Proxima Nova"/>
              <a:ea typeface="Proxima Nova"/>
              <a:cs typeface="Proxima Nova"/>
              <a:sym typeface="Proxima Nova"/>
            </a:endParaRPr>
          </a:p>
        </p:txBody>
      </p:sp>
      <p:sp>
        <p:nvSpPr>
          <p:cNvPr id="377" name="Google Shape;377;p33"/>
          <p:cNvSpPr txBox="1"/>
          <p:nvPr/>
        </p:nvSpPr>
        <p:spPr>
          <a:xfrm>
            <a:off x="5488625" y="1302150"/>
            <a:ext cx="2500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f(x) = </a:t>
            </a:r>
            <a:r>
              <a:rPr lang="en">
                <a:solidFill>
                  <a:schemeClr val="dk2"/>
                </a:solidFill>
                <a:latin typeface="Proxima Nova"/>
                <a:ea typeface="Proxima Nova"/>
                <a:cs typeface="Proxima Nova"/>
                <a:sym typeface="Proxima Nova"/>
              </a:rPr>
              <a:t>a</a:t>
            </a:r>
            <a:r>
              <a:rPr lang="en">
                <a:latin typeface="Proxima Nova"/>
                <a:ea typeface="Proxima Nova"/>
                <a:cs typeface="Proxima Nova"/>
                <a:sym typeface="Proxima Nova"/>
              </a:rPr>
              <a:t>x</a:t>
            </a:r>
            <a:r>
              <a:rPr baseline="30000" lang="en">
                <a:latin typeface="Proxima Nova"/>
                <a:ea typeface="Proxima Nova"/>
                <a:cs typeface="Proxima Nova"/>
                <a:sym typeface="Proxima Nova"/>
              </a:rPr>
              <a:t>2</a:t>
            </a:r>
            <a:r>
              <a:rPr lang="en">
                <a:latin typeface="Proxima Nova"/>
                <a:ea typeface="Proxima Nova"/>
                <a:cs typeface="Proxima Nova"/>
                <a:sym typeface="Proxima Nova"/>
              </a:rPr>
              <a:t> + </a:t>
            </a:r>
            <a:r>
              <a:rPr lang="en">
                <a:solidFill>
                  <a:schemeClr val="dk2"/>
                </a:solidFill>
                <a:latin typeface="Proxima Nova"/>
                <a:ea typeface="Proxima Nova"/>
                <a:cs typeface="Proxima Nova"/>
                <a:sym typeface="Proxima Nova"/>
              </a:rPr>
              <a:t>b</a:t>
            </a:r>
            <a:r>
              <a:rPr lang="en">
                <a:solidFill>
                  <a:schemeClr val="dk1"/>
                </a:solidFill>
                <a:latin typeface="Proxima Nova"/>
                <a:ea typeface="Proxima Nova"/>
                <a:cs typeface="Proxima Nova"/>
                <a:sym typeface="Proxima Nova"/>
              </a:rPr>
              <a:t>x</a:t>
            </a:r>
            <a:r>
              <a:rPr lang="en">
                <a:solidFill>
                  <a:schemeClr val="dk2"/>
                </a:solidFill>
                <a:latin typeface="Proxima Nova"/>
                <a:ea typeface="Proxima Nova"/>
                <a:cs typeface="Proxima Nova"/>
                <a:sym typeface="Proxima Nova"/>
              </a:rPr>
              <a:t> + c</a:t>
            </a:r>
            <a:endParaRPr>
              <a:latin typeface="Proxima Nova"/>
              <a:ea typeface="Proxima Nova"/>
              <a:cs typeface="Proxima Nova"/>
              <a:sym typeface="Proxima Nova"/>
            </a:endParaRPr>
          </a:p>
        </p:txBody>
      </p:sp>
      <p:sp>
        <p:nvSpPr>
          <p:cNvPr id="378" name="Google Shape;378;p33"/>
          <p:cNvSpPr txBox="1"/>
          <p:nvPr/>
        </p:nvSpPr>
        <p:spPr>
          <a:xfrm>
            <a:off x="2637825" y="4515800"/>
            <a:ext cx="401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Proxima Nova"/>
                <a:ea typeface="Proxima Nova"/>
                <a:cs typeface="Proxima Nova"/>
                <a:sym typeface="Proxima Nova"/>
              </a:rPr>
              <a:t>Complex data</a:t>
            </a:r>
            <a:r>
              <a:rPr lang="en">
                <a:latin typeface="Proxima Nova"/>
                <a:ea typeface="Proxima Nova"/>
                <a:cs typeface="Proxima Nova"/>
                <a:sym typeface="Proxima Nova"/>
              </a:rPr>
              <a:t> requires more </a:t>
            </a:r>
            <a:r>
              <a:rPr lang="en">
                <a:solidFill>
                  <a:schemeClr val="dk2"/>
                </a:solidFill>
                <a:latin typeface="Proxima Nova"/>
                <a:ea typeface="Proxima Nova"/>
                <a:cs typeface="Proxima Nova"/>
                <a:sym typeface="Proxima Nova"/>
              </a:rPr>
              <a:t>expressive models</a:t>
            </a:r>
            <a:r>
              <a:rPr lang="en">
                <a:latin typeface="Proxima Nova"/>
                <a:ea typeface="Proxima Nova"/>
                <a:cs typeface="Proxima Nova"/>
                <a:sym typeface="Proxima Nova"/>
              </a:rPr>
              <a:t>.</a:t>
            </a:r>
            <a:endParaRPr>
              <a:latin typeface="Proxima Nova"/>
              <a:ea typeface="Proxima Nova"/>
              <a:cs typeface="Proxima Nova"/>
              <a:sym typeface="Proxima Nov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Aircraft taxiing system</a:t>
            </a:r>
            <a:endParaRPr/>
          </a:p>
        </p:txBody>
      </p:sp>
      <p:pic>
        <p:nvPicPr>
          <p:cNvPr id="384" name="Google Shape;384;p34"/>
          <p:cNvPicPr preferRelativeResize="0"/>
          <p:nvPr/>
        </p:nvPicPr>
        <p:blipFill>
          <a:blip r:embed="rId3">
            <a:alphaModFix/>
          </a:blip>
          <a:stretch>
            <a:fillRect/>
          </a:stretch>
        </p:blipFill>
        <p:spPr>
          <a:xfrm>
            <a:off x="517675" y="2047225"/>
            <a:ext cx="1686375" cy="1448525"/>
          </a:xfrm>
          <a:prstGeom prst="rect">
            <a:avLst/>
          </a:prstGeom>
          <a:noFill/>
          <a:ln>
            <a:noFill/>
          </a:ln>
        </p:spPr>
      </p:pic>
      <p:sp>
        <p:nvSpPr>
          <p:cNvPr id="385" name="Google Shape;385;p34"/>
          <p:cNvSpPr txBox="1"/>
          <p:nvPr/>
        </p:nvSpPr>
        <p:spPr>
          <a:xfrm>
            <a:off x="366125" y="1151375"/>
            <a:ext cx="742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What are the inputs and outputs in this case?</a:t>
            </a:r>
            <a:endParaRPr>
              <a:latin typeface="Proxima Nova"/>
              <a:ea typeface="Proxima Nova"/>
              <a:cs typeface="Proxima Nova"/>
              <a:sym typeface="Proxima Nova"/>
            </a:endParaRPr>
          </a:p>
        </p:txBody>
      </p:sp>
      <p:cxnSp>
        <p:nvCxnSpPr>
          <p:cNvPr id="386" name="Google Shape;386;p34"/>
          <p:cNvCxnSpPr>
            <a:stCxn id="384" idx="3"/>
          </p:cNvCxnSpPr>
          <p:nvPr/>
        </p:nvCxnSpPr>
        <p:spPr>
          <a:xfrm>
            <a:off x="2204050" y="2771488"/>
            <a:ext cx="1546800" cy="0"/>
          </a:xfrm>
          <a:prstGeom prst="straightConnector1">
            <a:avLst/>
          </a:prstGeom>
          <a:noFill/>
          <a:ln cap="flat" cmpd="sng" w="9525">
            <a:solidFill>
              <a:schemeClr val="dk2"/>
            </a:solidFill>
            <a:prstDash val="solid"/>
            <a:round/>
            <a:headEnd len="med" w="med" type="none"/>
            <a:tailEnd len="med" w="med" type="triangle"/>
          </a:ln>
        </p:spPr>
      </p:cxnSp>
      <p:sp>
        <p:nvSpPr>
          <p:cNvPr id="387" name="Google Shape;387;p34"/>
          <p:cNvSpPr txBox="1"/>
          <p:nvPr/>
        </p:nvSpPr>
        <p:spPr>
          <a:xfrm>
            <a:off x="2255350" y="2343150"/>
            <a:ext cx="14442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dk2"/>
                </a:solidFill>
                <a:latin typeface="Proxima Nova"/>
                <a:ea typeface="Proxima Nova"/>
                <a:cs typeface="Proxima Nova"/>
                <a:sym typeface="Proxima Nova"/>
              </a:rPr>
              <a:t>Pixel values</a:t>
            </a:r>
            <a:endParaRPr sz="1300">
              <a:solidFill>
                <a:schemeClr val="dk2"/>
              </a:solidFill>
              <a:latin typeface="Proxima Nova"/>
              <a:ea typeface="Proxima Nova"/>
              <a:cs typeface="Proxima Nova"/>
              <a:sym typeface="Proxima Nova"/>
            </a:endParaRPr>
          </a:p>
        </p:txBody>
      </p:sp>
      <p:sp>
        <p:nvSpPr>
          <p:cNvPr id="388" name="Google Shape;388;p34"/>
          <p:cNvSpPr/>
          <p:nvPr/>
        </p:nvSpPr>
        <p:spPr>
          <a:xfrm>
            <a:off x="3750850" y="2417650"/>
            <a:ext cx="1935000" cy="707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Model</a:t>
            </a:r>
            <a:endParaRPr>
              <a:solidFill>
                <a:schemeClr val="lt1"/>
              </a:solidFill>
            </a:endParaRPr>
          </a:p>
        </p:txBody>
      </p:sp>
      <p:cxnSp>
        <p:nvCxnSpPr>
          <p:cNvPr id="389" name="Google Shape;389;p34"/>
          <p:cNvCxnSpPr/>
          <p:nvPr/>
        </p:nvCxnSpPr>
        <p:spPr>
          <a:xfrm flipH="1" rot="10800000">
            <a:off x="5685850" y="2281288"/>
            <a:ext cx="565200" cy="490200"/>
          </a:xfrm>
          <a:prstGeom prst="straightConnector1">
            <a:avLst/>
          </a:prstGeom>
          <a:noFill/>
          <a:ln cap="flat" cmpd="sng" w="9525">
            <a:solidFill>
              <a:schemeClr val="dk2"/>
            </a:solidFill>
            <a:prstDash val="solid"/>
            <a:round/>
            <a:headEnd len="med" w="med" type="none"/>
            <a:tailEnd len="med" w="med" type="triangle"/>
          </a:ln>
        </p:spPr>
      </p:cxnSp>
      <p:sp>
        <p:nvSpPr>
          <p:cNvPr id="390" name="Google Shape;390;p34"/>
          <p:cNvSpPr txBox="1"/>
          <p:nvPr/>
        </p:nvSpPr>
        <p:spPr>
          <a:xfrm>
            <a:off x="6251050" y="2017450"/>
            <a:ext cx="179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Proxima Nova"/>
                <a:ea typeface="Proxima Nova"/>
                <a:cs typeface="Proxima Nova"/>
                <a:sym typeface="Proxima Nova"/>
              </a:rPr>
              <a:t>Crosstrack error</a:t>
            </a:r>
            <a:endParaRPr>
              <a:solidFill>
                <a:schemeClr val="dk2"/>
              </a:solidFill>
              <a:latin typeface="Proxima Nova"/>
              <a:ea typeface="Proxima Nova"/>
              <a:cs typeface="Proxima Nova"/>
              <a:sym typeface="Proxima Nova"/>
            </a:endParaRPr>
          </a:p>
        </p:txBody>
      </p:sp>
      <p:cxnSp>
        <p:nvCxnSpPr>
          <p:cNvPr id="391" name="Google Shape;391;p34"/>
          <p:cNvCxnSpPr/>
          <p:nvPr/>
        </p:nvCxnSpPr>
        <p:spPr>
          <a:xfrm>
            <a:off x="5685850" y="2780688"/>
            <a:ext cx="605100" cy="413700"/>
          </a:xfrm>
          <a:prstGeom prst="straightConnector1">
            <a:avLst/>
          </a:prstGeom>
          <a:noFill/>
          <a:ln cap="flat" cmpd="sng" w="9525">
            <a:solidFill>
              <a:schemeClr val="dk2"/>
            </a:solidFill>
            <a:prstDash val="solid"/>
            <a:round/>
            <a:headEnd len="med" w="med" type="none"/>
            <a:tailEnd len="med" w="med" type="triangle"/>
          </a:ln>
        </p:spPr>
      </p:cxnSp>
      <p:sp>
        <p:nvSpPr>
          <p:cNvPr id="392" name="Google Shape;392;p34"/>
          <p:cNvSpPr txBox="1"/>
          <p:nvPr/>
        </p:nvSpPr>
        <p:spPr>
          <a:xfrm>
            <a:off x="6290950" y="2986075"/>
            <a:ext cx="161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Proxima Nova"/>
                <a:ea typeface="Proxima Nova"/>
                <a:cs typeface="Proxima Nova"/>
                <a:sym typeface="Proxima Nova"/>
              </a:rPr>
              <a:t>Heading error</a:t>
            </a:r>
            <a:endParaRPr>
              <a:solidFill>
                <a:schemeClr val="dk2"/>
              </a:solidFill>
              <a:latin typeface="Proxima Nova"/>
              <a:ea typeface="Proxima Nova"/>
              <a:cs typeface="Proxima Nova"/>
              <a:sym typeface="Proxima Nova"/>
            </a:endParaRPr>
          </a:p>
        </p:txBody>
      </p:sp>
      <p:sp>
        <p:nvSpPr>
          <p:cNvPr id="393" name="Google Shape;393;p34"/>
          <p:cNvSpPr txBox="1"/>
          <p:nvPr/>
        </p:nvSpPr>
        <p:spPr>
          <a:xfrm>
            <a:off x="628675" y="1744725"/>
            <a:ext cx="90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latin typeface="Proxima Nova"/>
                <a:ea typeface="Proxima Nova"/>
                <a:cs typeface="Proxima Nova"/>
                <a:sym typeface="Proxima Nova"/>
              </a:rPr>
              <a:t>Inputs</a:t>
            </a:r>
            <a:endParaRPr u="sng">
              <a:latin typeface="Proxima Nova"/>
              <a:ea typeface="Proxima Nova"/>
              <a:cs typeface="Proxima Nova"/>
              <a:sym typeface="Proxima Nova"/>
            </a:endParaRPr>
          </a:p>
        </p:txBody>
      </p:sp>
      <p:sp>
        <p:nvSpPr>
          <p:cNvPr id="394" name="Google Shape;394;p34"/>
          <p:cNvSpPr txBox="1"/>
          <p:nvPr/>
        </p:nvSpPr>
        <p:spPr>
          <a:xfrm>
            <a:off x="6646900" y="1617250"/>
            <a:ext cx="90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latin typeface="Proxima Nova"/>
                <a:ea typeface="Proxima Nova"/>
                <a:cs typeface="Proxima Nova"/>
                <a:sym typeface="Proxima Nova"/>
              </a:rPr>
              <a:t>Out</a:t>
            </a:r>
            <a:r>
              <a:rPr lang="en" u="sng">
                <a:latin typeface="Proxima Nova"/>
                <a:ea typeface="Proxima Nova"/>
                <a:cs typeface="Proxima Nova"/>
                <a:sym typeface="Proxima Nova"/>
              </a:rPr>
              <a:t>puts</a:t>
            </a:r>
            <a:endParaRPr u="sng">
              <a:latin typeface="Proxima Nova"/>
              <a:ea typeface="Proxima Nova"/>
              <a:cs typeface="Proxima Nova"/>
              <a:sym typeface="Proxima Nova"/>
            </a:endParaRPr>
          </a:p>
        </p:txBody>
      </p:sp>
      <p:sp>
        <p:nvSpPr>
          <p:cNvPr id="395" name="Google Shape;395;p34"/>
          <p:cNvSpPr txBox="1"/>
          <p:nvPr/>
        </p:nvSpPr>
        <p:spPr>
          <a:xfrm>
            <a:off x="2255350" y="3691625"/>
            <a:ext cx="41724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The inputs and outputs are </a:t>
            </a:r>
            <a:r>
              <a:rPr lang="en">
                <a:solidFill>
                  <a:schemeClr val="dk2"/>
                </a:solidFill>
                <a:latin typeface="Proxima Nova"/>
                <a:ea typeface="Proxima Nova"/>
                <a:cs typeface="Proxima Nova"/>
                <a:sym typeface="Proxima Nova"/>
              </a:rPr>
              <a:t>quite complex</a:t>
            </a:r>
            <a:r>
              <a:rPr lang="en">
                <a:latin typeface="Proxima Nova"/>
                <a:ea typeface="Proxima Nova"/>
                <a:cs typeface="Proxima Nova"/>
                <a:sym typeface="Proxima Nova"/>
              </a:rPr>
              <a:t>!</a:t>
            </a:r>
            <a:endParaRPr>
              <a:latin typeface="Proxima Nova"/>
              <a:ea typeface="Proxima Nova"/>
              <a:cs typeface="Proxima Nova"/>
              <a:sym typeface="Proxima Nova"/>
            </a:endParaRPr>
          </a:p>
          <a:p>
            <a:pPr indent="0" lvl="0" marL="0" rtl="0" algn="ctr">
              <a:spcBef>
                <a:spcPts val="0"/>
              </a:spcBef>
              <a:spcAft>
                <a:spcPts val="0"/>
              </a:spcAft>
              <a:buNone/>
            </a:pPr>
            <a:r>
              <a:t/>
            </a:r>
            <a:endParaRPr>
              <a:latin typeface="Proxima Nova"/>
              <a:ea typeface="Proxima Nova"/>
              <a:cs typeface="Proxima Nova"/>
              <a:sym typeface="Proxima Nova"/>
            </a:endParaRPr>
          </a:p>
          <a:p>
            <a:pPr indent="0" lvl="0" marL="0" rtl="0" algn="ctr">
              <a:spcBef>
                <a:spcPts val="0"/>
              </a:spcBef>
              <a:spcAft>
                <a:spcPts val="0"/>
              </a:spcAft>
              <a:buNone/>
            </a:pPr>
            <a:r>
              <a:rPr lang="en">
                <a:latin typeface="Proxima Nova"/>
                <a:ea typeface="Proxima Nova"/>
                <a:cs typeface="Proxima Nova"/>
                <a:sym typeface="Proxima Nova"/>
              </a:rPr>
              <a:t>Do you think a line would work in this case? How can we pick a model class?</a:t>
            </a:r>
            <a:endParaRPr>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par>
                                <p:cTn fill="hold" nodeType="with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1000"/>
                                        <p:tgtEl>
                                          <p:spTgt spid="3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6"/>
                                        </p:tgtEl>
                                        <p:attrNameLst>
                                          <p:attrName>style.visibility</p:attrName>
                                        </p:attrNameLst>
                                      </p:cBhvr>
                                      <p:to>
                                        <p:strVal val="visible"/>
                                      </p:to>
                                    </p:set>
                                    <p:animEffect filter="fade" transition="in">
                                      <p:cBhvr>
                                        <p:cTn dur="1000"/>
                                        <p:tgtEl>
                                          <p:spTgt spid="386"/>
                                        </p:tgtEl>
                                      </p:cBhvr>
                                    </p:animEffect>
                                  </p:childTnLst>
                                </p:cTn>
                              </p:par>
                              <p:par>
                                <p:cTn fill="hold" nodeType="with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000"/>
                                        <p:tgtEl>
                                          <p:spTgt spid="387"/>
                                        </p:tgtEl>
                                      </p:cBhvr>
                                    </p:animEffect>
                                  </p:childTnLst>
                                </p:cTn>
                              </p:par>
                              <p:par>
                                <p:cTn fill="hold" nodeType="with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000"/>
                                        <p:tgtEl>
                                          <p:spTgt spid="3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gtEl>
                                        <p:attrNameLst>
                                          <p:attrName>style.visibility</p:attrName>
                                        </p:attrNameLst>
                                      </p:cBhvr>
                                      <p:to>
                                        <p:strVal val="visible"/>
                                      </p:to>
                                    </p:set>
                                    <p:animEffect filter="fade" transition="in">
                                      <p:cBhvr>
                                        <p:cTn dur="1000"/>
                                        <p:tgtEl>
                                          <p:spTgt spid="389"/>
                                        </p:tgtEl>
                                      </p:cBhvr>
                                    </p:animEffect>
                                  </p:childTnLst>
                                </p:cTn>
                              </p:par>
                              <p:par>
                                <p:cTn fill="hold" nodeType="withEffect" presetClass="entr" presetID="10" presetSubtype="0">
                                  <p:stCondLst>
                                    <p:cond delay="0"/>
                                  </p:stCondLst>
                                  <p:childTnLst>
                                    <p:set>
                                      <p:cBhvr>
                                        <p:cTn dur="1" fill="hold">
                                          <p:stCondLst>
                                            <p:cond delay="0"/>
                                          </p:stCondLst>
                                        </p:cTn>
                                        <p:tgtEl>
                                          <p:spTgt spid="390"/>
                                        </p:tgtEl>
                                        <p:attrNameLst>
                                          <p:attrName>style.visibility</p:attrName>
                                        </p:attrNameLst>
                                      </p:cBhvr>
                                      <p:to>
                                        <p:strVal val="visible"/>
                                      </p:to>
                                    </p:set>
                                    <p:animEffect filter="fade" transition="in">
                                      <p:cBhvr>
                                        <p:cTn dur="1000"/>
                                        <p:tgtEl>
                                          <p:spTgt spid="390"/>
                                        </p:tgtEl>
                                      </p:cBhvr>
                                    </p:animEffect>
                                  </p:childTnLst>
                                </p:cTn>
                              </p:par>
                              <p:par>
                                <p:cTn fill="hold" nodeType="withEffect" presetClass="entr" presetID="10" presetSubtype="0">
                                  <p:stCondLst>
                                    <p:cond delay="0"/>
                                  </p:stCondLst>
                                  <p:childTnLst>
                                    <p:set>
                                      <p:cBhvr>
                                        <p:cTn dur="1" fill="hold">
                                          <p:stCondLst>
                                            <p:cond delay="0"/>
                                          </p:stCondLst>
                                        </p:cTn>
                                        <p:tgtEl>
                                          <p:spTgt spid="391"/>
                                        </p:tgtEl>
                                        <p:attrNameLst>
                                          <p:attrName>style.visibility</p:attrName>
                                        </p:attrNameLst>
                                      </p:cBhvr>
                                      <p:to>
                                        <p:strVal val="visible"/>
                                      </p:to>
                                    </p:set>
                                    <p:animEffect filter="fade" transition="in">
                                      <p:cBhvr>
                                        <p:cTn dur="1000"/>
                                        <p:tgtEl>
                                          <p:spTgt spid="391"/>
                                        </p:tgtEl>
                                      </p:cBhvr>
                                    </p:animEffect>
                                  </p:childTnLst>
                                </p:cTn>
                              </p:par>
                              <p:par>
                                <p:cTn fill="hold" nodeType="withEffect" presetClass="entr" presetID="10" presetSubtype="0">
                                  <p:stCondLst>
                                    <p:cond delay="0"/>
                                  </p:stCondLst>
                                  <p:childTnLst>
                                    <p:set>
                                      <p:cBhvr>
                                        <p:cTn dur="1" fill="hold">
                                          <p:stCondLst>
                                            <p:cond delay="0"/>
                                          </p:stCondLst>
                                        </p:cTn>
                                        <p:tgtEl>
                                          <p:spTgt spid="392"/>
                                        </p:tgtEl>
                                        <p:attrNameLst>
                                          <p:attrName>style.visibility</p:attrName>
                                        </p:attrNameLst>
                                      </p:cBhvr>
                                      <p:to>
                                        <p:strVal val="visible"/>
                                      </p:to>
                                    </p:set>
                                    <p:animEffect filter="fade" transition="in">
                                      <p:cBhvr>
                                        <p:cTn dur="1000"/>
                                        <p:tgtEl>
                                          <p:spTgt spid="392"/>
                                        </p:tgtEl>
                                      </p:cBhvr>
                                    </p:animEffect>
                                  </p:childTnLst>
                                </p:cTn>
                              </p:par>
                              <p:par>
                                <p:cTn fill="hold" nodeType="withEffect" presetClass="entr" presetID="10" presetSubtype="0">
                                  <p:stCondLst>
                                    <p:cond delay="0"/>
                                  </p:stCondLst>
                                  <p:childTnLst>
                                    <p:set>
                                      <p:cBhvr>
                                        <p:cTn dur="1" fill="hold">
                                          <p:stCondLst>
                                            <p:cond delay="0"/>
                                          </p:stCondLst>
                                        </p:cTn>
                                        <p:tgtEl>
                                          <p:spTgt spid="394"/>
                                        </p:tgtEl>
                                        <p:attrNameLst>
                                          <p:attrName>style.visibility</p:attrName>
                                        </p:attrNameLst>
                                      </p:cBhvr>
                                      <p:to>
                                        <p:strVal val="visible"/>
                                      </p:to>
                                    </p:set>
                                    <p:animEffect filter="fade" transition="in">
                                      <p:cBhvr>
                                        <p:cTn dur="1000"/>
                                        <p:tgtEl>
                                          <p:spTgt spid="3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gtEl>
                                        <p:attrNameLst>
                                          <p:attrName>style.visibility</p:attrName>
                                        </p:attrNameLst>
                                      </p:cBhvr>
                                      <p:to>
                                        <p:strVal val="visible"/>
                                      </p:to>
                                    </p:set>
                                    <p:animEffect filter="fade" transition="in">
                                      <p:cBhvr>
                                        <p:cTn dur="1000"/>
                                        <p:tgtEl>
                                          <p:spTgt spid="3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5"/>
          <p:cNvSpPr txBox="1"/>
          <p:nvPr>
            <p:ph type="title"/>
          </p:nvPr>
        </p:nvSpPr>
        <p:spPr>
          <a:xfrm>
            <a:off x="510450" y="1756425"/>
            <a:ext cx="8123100" cy="1079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What if we could make a model that could express any function we want?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Inspiration: </a:t>
            </a:r>
            <a:r>
              <a:rPr lang="en">
                <a:solidFill>
                  <a:schemeClr val="accent5"/>
                </a:solidFill>
              </a:rPr>
              <a:t>the human brain</a:t>
            </a:r>
            <a:endParaRPr>
              <a:solidFill>
                <a:schemeClr val="accent5"/>
              </a:solidFill>
            </a:endParaRPr>
          </a:p>
        </p:txBody>
      </p:sp>
      <p:sp>
        <p:nvSpPr>
          <p:cNvPr id="406" name="Google Shape;406;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descr="Hey guys! In this channel, you will find contents of all areas related to Artificial Intelligence (AI). Please make sure to smash the LIKE button and SUBSCRIBE to our channel to learn more about these trending topics, and don’t forget to TURN ON your YouTube notifications!&#10;&#10;Thanks &amp; Happy Learning 🙂&#10;." id="407" name="Google Shape;407;p36" title="Lecture 8.2 — Neural Networks Representation | Neurons And The Brain — [Andrew Ng]">
            <a:hlinkClick r:id="rId3"/>
          </p:cNvPr>
          <p:cNvPicPr preferRelativeResize="0"/>
          <p:nvPr/>
        </p:nvPicPr>
        <p:blipFill>
          <a:blip r:embed="rId4">
            <a:alphaModFix/>
          </a:blip>
          <a:stretch>
            <a:fillRect/>
          </a:stretch>
        </p:blipFill>
        <p:spPr>
          <a:xfrm>
            <a:off x="2206075" y="1239025"/>
            <a:ext cx="4572000" cy="31748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7"/>
                                        </p:tgtEl>
                                        <p:attrNameLst>
                                          <p:attrName>style.visibility</p:attrName>
                                        </p:attrNameLst>
                                      </p:cBhvr>
                                      <p:to>
                                        <p:strVal val="visible"/>
                                      </p:to>
                                    </p:set>
                                    <p:animEffect filter="fade" transition="in">
                                      <p:cBhvr>
                                        <p:cTn dur="1000"/>
                                        <p:tgtEl>
                                          <p:spTgt spid="4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does the human brain work?</a:t>
            </a:r>
            <a:endParaRPr/>
          </a:p>
        </p:txBody>
      </p:sp>
      <p:sp>
        <p:nvSpPr>
          <p:cNvPr id="413" name="Google Shape;413;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414" name="Google Shape;414;p37"/>
          <p:cNvPicPr preferRelativeResize="0"/>
          <p:nvPr/>
        </p:nvPicPr>
        <p:blipFill>
          <a:blip r:embed="rId3">
            <a:alphaModFix/>
          </a:blip>
          <a:stretch>
            <a:fillRect/>
          </a:stretch>
        </p:blipFill>
        <p:spPr>
          <a:xfrm>
            <a:off x="1844425" y="1577275"/>
            <a:ext cx="4914475" cy="27644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Artificial Neural Networks</a:t>
            </a:r>
            <a:endParaRPr/>
          </a:p>
        </p:txBody>
      </p:sp>
      <p:sp>
        <p:nvSpPr>
          <p:cNvPr id="420" name="Google Shape;420;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421" name="Google Shape;421;p38"/>
          <p:cNvPicPr preferRelativeResize="0"/>
          <p:nvPr/>
        </p:nvPicPr>
        <p:blipFill>
          <a:blip r:embed="rId3">
            <a:alphaModFix/>
          </a:blip>
          <a:stretch>
            <a:fillRect/>
          </a:stretch>
        </p:blipFill>
        <p:spPr>
          <a:xfrm>
            <a:off x="1628350" y="1240500"/>
            <a:ext cx="5102051" cy="2868000"/>
          </a:xfrm>
          <a:prstGeom prst="rect">
            <a:avLst/>
          </a:prstGeom>
          <a:noFill/>
          <a:ln>
            <a:noFill/>
          </a:ln>
        </p:spPr>
      </p:pic>
      <p:sp>
        <p:nvSpPr>
          <p:cNvPr id="422" name="Google Shape;422;p38"/>
          <p:cNvSpPr txBox="1"/>
          <p:nvPr/>
        </p:nvSpPr>
        <p:spPr>
          <a:xfrm>
            <a:off x="1628350" y="4280850"/>
            <a:ext cx="5320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Extra info from 3blue1brown: </a:t>
            </a:r>
            <a:r>
              <a:rPr lang="en" u="sng">
                <a:solidFill>
                  <a:schemeClr val="hlink"/>
                </a:solidFill>
                <a:hlinkClick r:id="rId4"/>
              </a:rPr>
              <a:t>https://www.youtube.com/watch?v=aircAruvnKk&amp;t=440s</a:t>
            </a:r>
            <a:r>
              <a:rPr lang="en"/>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1000"/>
                                        <p:tgtEl>
                                          <p:spTgt spid="4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equation behind neural networks</a:t>
            </a:r>
            <a:endParaRPr/>
          </a:p>
        </p:txBody>
      </p:sp>
      <p:sp>
        <p:nvSpPr>
          <p:cNvPr id="428" name="Google Shape;428;p39"/>
          <p:cNvSpPr/>
          <p:nvPr/>
        </p:nvSpPr>
        <p:spPr>
          <a:xfrm>
            <a:off x="1182350" y="2241575"/>
            <a:ext cx="375900" cy="3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lt1"/>
                </a:solidFill>
              </a:rPr>
              <a:t>x</a:t>
            </a:r>
            <a:r>
              <a:rPr baseline="-25000" lang="en" sz="700">
                <a:solidFill>
                  <a:schemeClr val="lt1"/>
                </a:solidFill>
              </a:rPr>
              <a:t>1</a:t>
            </a:r>
            <a:endParaRPr baseline="-25000" sz="700">
              <a:solidFill>
                <a:schemeClr val="lt1"/>
              </a:solidFill>
            </a:endParaRPr>
          </a:p>
        </p:txBody>
      </p:sp>
      <p:sp>
        <p:nvSpPr>
          <p:cNvPr id="429" name="Google Shape;429;p39"/>
          <p:cNvSpPr/>
          <p:nvPr/>
        </p:nvSpPr>
        <p:spPr>
          <a:xfrm>
            <a:off x="1182350" y="3198800"/>
            <a:ext cx="375900" cy="3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lt1"/>
                </a:solidFill>
              </a:rPr>
              <a:t>x</a:t>
            </a:r>
            <a:r>
              <a:rPr baseline="-25000" lang="en" sz="700">
                <a:solidFill>
                  <a:schemeClr val="lt1"/>
                </a:solidFill>
              </a:rPr>
              <a:t>2</a:t>
            </a:r>
            <a:endParaRPr/>
          </a:p>
        </p:txBody>
      </p:sp>
      <p:sp>
        <p:nvSpPr>
          <p:cNvPr id="430" name="Google Shape;430;p39"/>
          <p:cNvSpPr txBox="1"/>
          <p:nvPr/>
        </p:nvSpPr>
        <p:spPr>
          <a:xfrm>
            <a:off x="805250" y="1716475"/>
            <a:ext cx="1130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Proxima Nova"/>
                <a:ea typeface="Proxima Nova"/>
                <a:cs typeface="Proxima Nova"/>
                <a:sym typeface="Proxima Nova"/>
              </a:rPr>
              <a:t>Inputs</a:t>
            </a:r>
            <a:endParaRPr u="sng">
              <a:latin typeface="Proxima Nova"/>
              <a:ea typeface="Proxima Nova"/>
              <a:cs typeface="Proxima Nova"/>
              <a:sym typeface="Proxima Nova"/>
            </a:endParaRPr>
          </a:p>
        </p:txBody>
      </p:sp>
      <p:sp>
        <p:nvSpPr>
          <p:cNvPr id="431" name="Google Shape;431;p39"/>
          <p:cNvSpPr/>
          <p:nvPr/>
        </p:nvSpPr>
        <p:spPr>
          <a:xfrm>
            <a:off x="3014550" y="1670800"/>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9"/>
          <p:cNvSpPr/>
          <p:nvPr/>
        </p:nvSpPr>
        <p:spPr>
          <a:xfrm>
            <a:off x="3014550" y="2645125"/>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9"/>
          <p:cNvSpPr/>
          <p:nvPr/>
        </p:nvSpPr>
        <p:spPr>
          <a:xfrm>
            <a:off x="3014550" y="3619450"/>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4" name="Google Shape;434;p39"/>
          <p:cNvCxnSpPr>
            <a:stCxn id="428" idx="6"/>
            <a:endCxn id="431" idx="2"/>
          </p:cNvCxnSpPr>
          <p:nvPr/>
        </p:nvCxnSpPr>
        <p:spPr>
          <a:xfrm flipH="1" rot="10800000">
            <a:off x="1558250" y="1858625"/>
            <a:ext cx="1456200" cy="570900"/>
          </a:xfrm>
          <a:prstGeom prst="straightConnector1">
            <a:avLst/>
          </a:prstGeom>
          <a:noFill/>
          <a:ln cap="flat" cmpd="sng" w="9525">
            <a:solidFill>
              <a:schemeClr val="dk2"/>
            </a:solidFill>
            <a:prstDash val="solid"/>
            <a:round/>
            <a:headEnd len="med" w="med" type="none"/>
            <a:tailEnd len="med" w="med" type="none"/>
          </a:ln>
        </p:spPr>
      </p:cxnSp>
      <p:cxnSp>
        <p:nvCxnSpPr>
          <p:cNvPr id="435" name="Google Shape;435;p39"/>
          <p:cNvCxnSpPr>
            <a:stCxn id="428" idx="6"/>
            <a:endCxn id="432" idx="2"/>
          </p:cNvCxnSpPr>
          <p:nvPr/>
        </p:nvCxnSpPr>
        <p:spPr>
          <a:xfrm>
            <a:off x="1558250" y="2429525"/>
            <a:ext cx="1456200" cy="403500"/>
          </a:xfrm>
          <a:prstGeom prst="straightConnector1">
            <a:avLst/>
          </a:prstGeom>
          <a:noFill/>
          <a:ln cap="flat" cmpd="sng" w="9525">
            <a:solidFill>
              <a:schemeClr val="dk2"/>
            </a:solidFill>
            <a:prstDash val="solid"/>
            <a:round/>
            <a:headEnd len="med" w="med" type="none"/>
            <a:tailEnd len="med" w="med" type="none"/>
          </a:ln>
        </p:spPr>
      </p:cxnSp>
      <p:cxnSp>
        <p:nvCxnSpPr>
          <p:cNvPr id="436" name="Google Shape;436;p39"/>
          <p:cNvCxnSpPr>
            <a:stCxn id="428" idx="6"/>
            <a:endCxn id="433" idx="2"/>
          </p:cNvCxnSpPr>
          <p:nvPr/>
        </p:nvCxnSpPr>
        <p:spPr>
          <a:xfrm>
            <a:off x="1558250" y="2429525"/>
            <a:ext cx="1456200" cy="1377900"/>
          </a:xfrm>
          <a:prstGeom prst="straightConnector1">
            <a:avLst/>
          </a:prstGeom>
          <a:noFill/>
          <a:ln cap="flat" cmpd="sng" w="9525">
            <a:solidFill>
              <a:schemeClr val="dk2"/>
            </a:solidFill>
            <a:prstDash val="solid"/>
            <a:round/>
            <a:headEnd len="med" w="med" type="none"/>
            <a:tailEnd len="med" w="med" type="none"/>
          </a:ln>
        </p:spPr>
      </p:cxnSp>
      <p:cxnSp>
        <p:nvCxnSpPr>
          <p:cNvPr id="437" name="Google Shape;437;p39"/>
          <p:cNvCxnSpPr>
            <a:stCxn id="429" idx="6"/>
            <a:endCxn id="431" idx="2"/>
          </p:cNvCxnSpPr>
          <p:nvPr/>
        </p:nvCxnSpPr>
        <p:spPr>
          <a:xfrm flipH="1" rot="10800000">
            <a:off x="1558250" y="1858850"/>
            <a:ext cx="1456200" cy="1527900"/>
          </a:xfrm>
          <a:prstGeom prst="straightConnector1">
            <a:avLst/>
          </a:prstGeom>
          <a:noFill/>
          <a:ln cap="flat" cmpd="sng" w="9525">
            <a:solidFill>
              <a:schemeClr val="dk2"/>
            </a:solidFill>
            <a:prstDash val="solid"/>
            <a:round/>
            <a:headEnd len="med" w="med" type="none"/>
            <a:tailEnd len="med" w="med" type="none"/>
          </a:ln>
        </p:spPr>
      </p:cxnSp>
      <p:cxnSp>
        <p:nvCxnSpPr>
          <p:cNvPr id="438" name="Google Shape;438;p39"/>
          <p:cNvCxnSpPr>
            <a:stCxn id="429" idx="6"/>
            <a:endCxn id="432" idx="2"/>
          </p:cNvCxnSpPr>
          <p:nvPr/>
        </p:nvCxnSpPr>
        <p:spPr>
          <a:xfrm flipH="1" rot="10800000">
            <a:off x="1558250" y="2832950"/>
            <a:ext cx="1456200" cy="553800"/>
          </a:xfrm>
          <a:prstGeom prst="straightConnector1">
            <a:avLst/>
          </a:prstGeom>
          <a:noFill/>
          <a:ln cap="flat" cmpd="sng" w="9525">
            <a:solidFill>
              <a:schemeClr val="dk2"/>
            </a:solidFill>
            <a:prstDash val="solid"/>
            <a:round/>
            <a:headEnd len="med" w="med" type="none"/>
            <a:tailEnd len="med" w="med" type="none"/>
          </a:ln>
        </p:spPr>
      </p:cxnSp>
      <p:cxnSp>
        <p:nvCxnSpPr>
          <p:cNvPr id="439" name="Google Shape;439;p39"/>
          <p:cNvCxnSpPr>
            <a:stCxn id="429" idx="6"/>
            <a:endCxn id="433" idx="2"/>
          </p:cNvCxnSpPr>
          <p:nvPr/>
        </p:nvCxnSpPr>
        <p:spPr>
          <a:xfrm>
            <a:off x="1558250" y="3386750"/>
            <a:ext cx="1456200" cy="420600"/>
          </a:xfrm>
          <a:prstGeom prst="straightConnector1">
            <a:avLst/>
          </a:prstGeom>
          <a:noFill/>
          <a:ln cap="flat" cmpd="sng" w="9525">
            <a:solidFill>
              <a:schemeClr val="dk2"/>
            </a:solidFill>
            <a:prstDash val="solid"/>
            <a:round/>
            <a:headEnd len="med" w="med" type="none"/>
            <a:tailEnd len="med" w="med" type="none"/>
          </a:ln>
        </p:spPr>
      </p:cxnSp>
      <p:sp>
        <p:nvSpPr>
          <p:cNvPr id="440" name="Google Shape;440;p39"/>
          <p:cNvSpPr txBox="1"/>
          <p:nvPr/>
        </p:nvSpPr>
        <p:spPr>
          <a:xfrm>
            <a:off x="2637750" y="1670788"/>
            <a:ext cx="288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0000FF"/>
                </a:solidFill>
                <a:latin typeface="Proxima Nova"/>
                <a:ea typeface="Proxima Nova"/>
                <a:cs typeface="Proxima Nova"/>
                <a:sym typeface="Proxima Nova"/>
              </a:rPr>
              <a:t>w</a:t>
            </a:r>
            <a:r>
              <a:rPr baseline="-25000" lang="en" sz="800">
                <a:solidFill>
                  <a:srgbClr val="0000FF"/>
                </a:solidFill>
                <a:latin typeface="Proxima Nova"/>
                <a:ea typeface="Proxima Nova"/>
                <a:cs typeface="Proxima Nova"/>
                <a:sym typeface="Proxima Nova"/>
              </a:rPr>
              <a:t>1</a:t>
            </a:r>
            <a:endParaRPr baseline="-25000" sz="800">
              <a:solidFill>
                <a:srgbClr val="0000FF"/>
              </a:solidFill>
              <a:latin typeface="Proxima Nova"/>
              <a:ea typeface="Proxima Nova"/>
              <a:cs typeface="Proxima Nova"/>
              <a:sym typeface="Proxima Nova"/>
            </a:endParaRPr>
          </a:p>
        </p:txBody>
      </p:sp>
      <p:sp>
        <p:nvSpPr>
          <p:cNvPr id="441" name="Google Shape;441;p39"/>
          <p:cNvSpPr txBox="1"/>
          <p:nvPr/>
        </p:nvSpPr>
        <p:spPr>
          <a:xfrm>
            <a:off x="2664300" y="2084200"/>
            <a:ext cx="358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0000FF"/>
                </a:solidFill>
                <a:latin typeface="Proxima Nova"/>
                <a:ea typeface="Proxima Nova"/>
                <a:cs typeface="Proxima Nova"/>
                <a:sym typeface="Proxima Nova"/>
              </a:rPr>
              <a:t>w</a:t>
            </a:r>
            <a:r>
              <a:rPr baseline="-25000" lang="en" sz="800">
                <a:solidFill>
                  <a:srgbClr val="0000FF"/>
                </a:solidFill>
                <a:latin typeface="Proxima Nova"/>
                <a:ea typeface="Proxima Nova"/>
                <a:cs typeface="Proxima Nova"/>
                <a:sym typeface="Proxima Nova"/>
              </a:rPr>
              <a:t>2</a:t>
            </a:r>
            <a:endParaRPr baseline="-25000" sz="800">
              <a:solidFill>
                <a:srgbClr val="0000FF"/>
              </a:solidFill>
              <a:latin typeface="Proxima Nova"/>
              <a:ea typeface="Proxima Nova"/>
              <a:cs typeface="Proxima Nova"/>
              <a:sym typeface="Proxima Nova"/>
            </a:endParaRPr>
          </a:p>
        </p:txBody>
      </p:sp>
      <p:sp>
        <p:nvSpPr>
          <p:cNvPr id="442" name="Google Shape;442;p39"/>
          <p:cNvSpPr txBox="1"/>
          <p:nvPr/>
        </p:nvSpPr>
        <p:spPr>
          <a:xfrm>
            <a:off x="2664300" y="2528775"/>
            <a:ext cx="358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0000FF"/>
                </a:solidFill>
                <a:latin typeface="Proxima Nova"/>
                <a:ea typeface="Proxima Nova"/>
                <a:cs typeface="Proxima Nova"/>
                <a:sym typeface="Proxima Nova"/>
              </a:rPr>
              <a:t>w</a:t>
            </a:r>
            <a:r>
              <a:rPr baseline="-25000" lang="en" sz="800">
                <a:solidFill>
                  <a:srgbClr val="0000FF"/>
                </a:solidFill>
                <a:latin typeface="Proxima Nova"/>
                <a:ea typeface="Proxima Nova"/>
                <a:cs typeface="Proxima Nova"/>
                <a:sym typeface="Proxima Nova"/>
              </a:rPr>
              <a:t>3</a:t>
            </a:r>
            <a:endParaRPr baseline="-25000" sz="800">
              <a:solidFill>
                <a:srgbClr val="0000FF"/>
              </a:solidFill>
              <a:latin typeface="Proxima Nova"/>
              <a:ea typeface="Proxima Nova"/>
              <a:cs typeface="Proxima Nova"/>
              <a:sym typeface="Proxima Nova"/>
            </a:endParaRPr>
          </a:p>
        </p:txBody>
      </p:sp>
      <p:sp>
        <p:nvSpPr>
          <p:cNvPr id="443" name="Google Shape;443;p39"/>
          <p:cNvSpPr txBox="1"/>
          <p:nvPr/>
        </p:nvSpPr>
        <p:spPr>
          <a:xfrm>
            <a:off x="2664300" y="2870588"/>
            <a:ext cx="358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0000FF"/>
                </a:solidFill>
                <a:latin typeface="Proxima Nova"/>
                <a:ea typeface="Proxima Nova"/>
                <a:cs typeface="Proxima Nova"/>
                <a:sym typeface="Proxima Nova"/>
              </a:rPr>
              <a:t>w</a:t>
            </a:r>
            <a:r>
              <a:rPr baseline="-25000" lang="en" sz="800">
                <a:solidFill>
                  <a:srgbClr val="0000FF"/>
                </a:solidFill>
                <a:latin typeface="Proxima Nova"/>
                <a:ea typeface="Proxima Nova"/>
                <a:cs typeface="Proxima Nova"/>
                <a:sym typeface="Proxima Nova"/>
              </a:rPr>
              <a:t>4</a:t>
            </a:r>
            <a:endParaRPr baseline="-25000" sz="800">
              <a:solidFill>
                <a:srgbClr val="0000FF"/>
              </a:solidFill>
              <a:latin typeface="Proxima Nova"/>
              <a:ea typeface="Proxima Nova"/>
              <a:cs typeface="Proxima Nova"/>
              <a:sym typeface="Proxima Nova"/>
            </a:endParaRPr>
          </a:p>
        </p:txBody>
      </p:sp>
      <p:sp>
        <p:nvSpPr>
          <p:cNvPr id="444" name="Google Shape;444;p39"/>
          <p:cNvSpPr txBox="1"/>
          <p:nvPr/>
        </p:nvSpPr>
        <p:spPr>
          <a:xfrm>
            <a:off x="2705125" y="3318650"/>
            <a:ext cx="358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0000FF"/>
                </a:solidFill>
                <a:latin typeface="Proxima Nova"/>
                <a:ea typeface="Proxima Nova"/>
                <a:cs typeface="Proxima Nova"/>
                <a:sym typeface="Proxima Nova"/>
              </a:rPr>
              <a:t>w</a:t>
            </a:r>
            <a:r>
              <a:rPr baseline="-25000" lang="en" sz="800">
                <a:solidFill>
                  <a:srgbClr val="0000FF"/>
                </a:solidFill>
                <a:latin typeface="Proxima Nova"/>
                <a:ea typeface="Proxima Nova"/>
                <a:cs typeface="Proxima Nova"/>
                <a:sym typeface="Proxima Nova"/>
              </a:rPr>
              <a:t>5</a:t>
            </a:r>
            <a:endParaRPr baseline="-25000" sz="800">
              <a:solidFill>
                <a:srgbClr val="0000FF"/>
              </a:solidFill>
              <a:latin typeface="Proxima Nova"/>
              <a:ea typeface="Proxima Nova"/>
              <a:cs typeface="Proxima Nova"/>
              <a:sym typeface="Proxima Nova"/>
            </a:endParaRPr>
          </a:p>
        </p:txBody>
      </p:sp>
      <p:sp>
        <p:nvSpPr>
          <p:cNvPr id="445" name="Google Shape;445;p39"/>
          <p:cNvSpPr txBox="1"/>
          <p:nvPr/>
        </p:nvSpPr>
        <p:spPr>
          <a:xfrm>
            <a:off x="2705125" y="3721350"/>
            <a:ext cx="358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0000FF"/>
                </a:solidFill>
                <a:latin typeface="Proxima Nova"/>
                <a:ea typeface="Proxima Nova"/>
                <a:cs typeface="Proxima Nova"/>
                <a:sym typeface="Proxima Nova"/>
              </a:rPr>
              <a:t>w</a:t>
            </a:r>
            <a:r>
              <a:rPr baseline="-25000" lang="en" sz="800">
                <a:solidFill>
                  <a:srgbClr val="0000FF"/>
                </a:solidFill>
                <a:latin typeface="Proxima Nova"/>
                <a:ea typeface="Proxima Nova"/>
                <a:cs typeface="Proxima Nova"/>
                <a:sym typeface="Proxima Nova"/>
              </a:rPr>
              <a:t>6</a:t>
            </a:r>
            <a:endParaRPr baseline="-25000" sz="800">
              <a:solidFill>
                <a:srgbClr val="0000FF"/>
              </a:solidFill>
              <a:latin typeface="Proxima Nova"/>
              <a:ea typeface="Proxima Nova"/>
              <a:cs typeface="Proxima Nova"/>
              <a:sym typeface="Proxima Nova"/>
            </a:endParaRPr>
          </a:p>
        </p:txBody>
      </p:sp>
      <p:grpSp>
        <p:nvGrpSpPr>
          <p:cNvPr id="446" name="Google Shape;446;p39"/>
          <p:cNvGrpSpPr/>
          <p:nvPr/>
        </p:nvGrpSpPr>
        <p:grpSpPr>
          <a:xfrm>
            <a:off x="3130425" y="1775925"/>
            <a:ext cx="144125" cy="111000"/>
            <a:chOff x="3796550" y="2387575"/>
            <a:chExt cx="144125" cy="111000"/>
          </a:xfrm>
        </p:grpSpPr>
        <p:cxnSp>
          <p:nvCxnSpPr>
            <p:cNvPr id="447" name="Google Shape;447;p39"/>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448" name="Google Shape;448;p39"/>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grpSp>
        <p:nvGrpSpPr>
          <p:cNvPr id="449" name="Google Shape;449;p39"/>
          <p:cNvGrpSpPr/>
          <p:nvPr/>
        </p:nvGrpSpPr>
        <p:grpSpPr>
          <a:xfrm>
            <a:off x="3130438" y="2777575"/>
            <a:ext cx="144125" cy="111000"/>
            <a:chOff x="3796550" y="2387575"/>
            <a:chExt cx="144125" cy="111000"/>
          </a:xfrm>
        </p:grpSpPr>
        <p:cxnSp>
          <p:nvCxnSpPr>
            <p:cNvPr id="450" name="Google Shape;450;p39"/>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451" name="Google Shape;451;p39"/>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grpSp>
        <p:nvGrpSpPr>
          <p:cNvPr id="452" name="Google Shape;452;p39"/>
          <p:cNvGrpSpPr/>
          <p:nvPr/>
        </p:nvGrpSpPr>
        <p:grpSpPr>
          <a:xfrm>
            <a:off x="3130438" y="3751900"/>
            <a:ext cx="144125" cy="111000"/>
            <a:chOff x="3796550" y="2387575"/>
            <a:chExt cx="144125" cy="111000"/>
          </a:xfrm>
        </p:grpSpPr>
        <p:cxnSp>
          <p:nvCxnSpPr>
            <p:cNvPr id="453" name="Google Shape;453;p39"/>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454" name="Google Shape;454;p39"/>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sp>
        <p:nvSpPr>
          <p:cNvPr id="455" name="Google Shape;455;p39"/>
          <p:cNvSpPr txBox="1"/>
          <p:nvPr/>
        </p:nvSpPr>
        <p:spPr>
          <a:xfrm>
            <a:off x="2966875" y="1305625"/>
            <a:ext cx="176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accent5"/>
                </a:solidFill>
                <a:latin typeface="Proxima Nova"/>
                <a:ea typeface="Proxima Nova"/>
                <a:cs typeface="Proxima Nova"/>
                <a:sym typeface="Proxima Nova"/>
              </a:rPr>
              <a:t>Activation(</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1</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1</a:t>
            </a:r>
            <a:r>
              <a:rPr lang="en" sz="1000">
                <a:solidFill>
                  <a:schemeClr val="dk2"/>
                </a:solidFill>
                <a:latin typeface="Proxima Nova"/>
                <a:ea typeface="Proxima Nova"/>
                <a:cs typeface="Proxima Nova"/>
                <a:sym typeface="Proxima Nova"/>
              </a:rPr>
              <a:t> </a:t>
            </a:r>
            <a:r>
              <a:rPr lang="en" sz="1000">
                <a:solidFill>
                  <a:schemeClr val="accent5"/>
                </a:solidFill>
                <a:latin typeface="Proxima Nova"/>
                <a:ea typeface="Proxima Nova"/>
                <a:cs typeface="Proxima Nova"/>
                <a:sym typeface="Proxima Nova"/>
              </a:rPr>
              <a:t>+ </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2</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2</a:t>
            </a:r>
            <a:r>
              <a:rPr lang="en" sz="1000">
                <a:solidFill>
                  <a:schemeClr val="accent5"/>
                </a:solidFill>
                <a:latin typeface="Proxima Nova"/>
                <a:ea typeface="Proxima Nova"/>
                <a:cs typeface="Proxima Nova"/>
                <a:sym typeface="Proxima Nova"/>
              </a:rPr>
              <a:t> + </a:t>
            </a:r>
            <a:r>
              <a:rPr lang="en" sz="1000">
                <a:solidFill>
                  <a:srgbClr val="0000FF"/>
                </a:solidFill>
                <a:latin typeface="Proxima Nova"/>
                <a:ea typeface="Proxima Nova"/>
                <a:cs typeface="Proxima Nova"/>
                <a:sym typeface="Proxima Nova"/>
              </a:rPr>
              <a:t>b</a:t>
            </a:r>
            <a:r>
              <a:rPr baseline="-25000" lang="en" sz="1000">
                <a:solidFill>
                  <a:srgbClr val="0000FF"/>
                </a:solidFill>
                <a:latin typeface="Proxima Nova"/>
                <a:ea typeface="Proxima Nova"/>
                <a:cs typeface="Proxima Nova"/>
                <a:sym typeface="Proxima Nova"/>
              </a:rPr>
              <a:t>1</a:t>
            </a:r>
            <a:r>
              <a:rPr lang="en" sz="1000">
                <a:solidFill>
                  <a:schemeClr val="accent5"/>
                </a:solidFill>
                <a:latin typeface="Proxima Nova"/>
                <a:ea typeface="Proxima Nova"/>
                <a:cs typeface="Proxima Nova"/>
                <a:sym typeface="Proxima Nova"/>
              </a:rPr>
              <a:t>)</a:t>
            </a:r>
            <a:endParaRPr sz="1000">
              <a:solidFill>
                <a:schemeClr val="accent5"/>
              </a:solidFill>
              <a:latin typeface="Proxima Nova"/>
              <a:ea typeface="Proxima Nova"/>
              <a:cs typeface="Proxima Nova"/>
              <a:sym typeface="Proxima Nova"/>
            </a:endParaRPr>
          </a:p>
        </p:txBody>
      </p:sp>
      <p:sp>
        <p:nvSpPr>
          <p:cNvPr id="456" name="Google Shape;456;p39"/>
          <p:cNvSpPr txBox="1"/>
          <p:nvPr/>
        </p:nvSpPr>
        <p:spPr>
          <a:xfrm>
            <a:off x="2966875" y="2318975"/>
            <a:ext cx="176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accent5"/>
                </a:solidFill>
                <a:latin typeface="Proxima Nova"/>
                <a:ea typeface="Proxima Nova"/>
                <a:cs typeface="Proxima Nova"/>
                <a:sym typeface="Proxima Nova"/>
              </a:rPr>
              <a:t>Activation</a:t>
            </a:r>
            <a:r>
              <a:rPr lang="en" sz="1000">
                <a:solidFill>
                  <a:schemeClr val="accent5"/>
                </a:solidFill>
                <a:latin typeface="Proxima Nova"/>
                <a:ea typeface="Proxima Nova"/>
                <a:cs typeface="Proxima Nova"/>
                <a:sym typeface="Proxima Nova"/>
              </a:rPr>
              <a:t>(</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3</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1</a:t>
            </a:r>
            <a:r>
              <a:rPr lang="en" sz="1000">
                <a:solidFill>
                  <a:schemeClr val="accent5"/>
                </a:solidFill>
                <a:latin typeface="Proxima Nova"/>
                <a:ea typeface="Proxima Nova"/>
                <a:cs typeface="Proxima Nova"/>
                <a:sym typeface="Proxima Nova"/>
              </a:rPr>
              <a:t> + </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4</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2</a:t>
            </a:r>
            <a:r>
              <a:rPr lang="en" sz="1000">
                <a:solidFill>
                  <a:schemeClr val="accent5"/>
                </a:solidFill>
                <a:latin typeface="Proxima Nova"/>
                <a:ea typeface="Proxima Nova"/>
                <a:cs typeface="Proxima Nova"/>
                <a:sym typeface="Proxima Nova"/>
              </a:rPr>
              <a:t> + </a:t>
            </a:r>
            <a:r>
              <a:rPr lang="en" sz="1000">
                <a:solidFill>
                  <a:srgbClr val="0000FF"/>
                </a:solidFill>
                <a:latin typeface="Proxima Nova"/>
                <a:ea typeface="Proxima Nova"/>
                <a:cs typeface="Proxima Nova"/>
                <a:sym typeface="Proxima Nova"/>
              </a:rPr>
              <a:t>b</a:t>
            </a:r>
            <a:r>
              <a:rPr baseline="-25000" lang="en" sz="1000">
                <a:solidFill>
                  <a:srgbClr val="0000FF"/>
                </a:solidFill>
                <a:latin typeface="Proxima Nova"/>
                <a:ea typeface="Proxima Nova"/>
                <a:cs typeface="Proxima Nova"/>
                <a:sym typeface="Proxima Nova"/>
              </a:rPr>
              <a:t>2</a:t>
            </a:r>
            <a:r>
              <a:rPr lang="en" sz="1000">
                <a:solidFill>
                  <a:schemeClr val="accent5"/>
                </a:solidFill>
                <a:latin typeface="Proxima Nova"/>
                <a:ea typeface="Proxima Nova"/>
                <a:cs typeface="Proxima Nova"/>
                <a:sym typeface="Proxima Nova"/>
              </a:rPr>
              <a:t>)</a:t>
            </a:r>
            <a:endParaRPr sz="1000">
              <a:solidFill>
                <a:schemeClr val="accent5"/>
              </a:solidFill>
              <a:latin typeface="Proxima Nova"/>
              <a:ea typeface="Proxima Nova"/>
              <a:cs typeface="Proxima Nova"/>
              <a:sym typeface="Proxima Nova"/>
            </a:endParaRPr>
          </a:p>
        </p:txBody>
      </p:sp>
      <p:sp>
        <p:nvSpPr>
          <p:cNvPr id="457" name="Google Shape;457;p39"/>
          <p:cNvSpPr txBox="1"/>
          <p:nvPr/>
        </p:nvSpPr>
        <p:spPr>
          <a:xfrm>
            <a:off x="2966875" y="3912900"/>
            <a:ext cx="1760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accent5"/>
                </a:solidFill>
                <a:latin typeface="Proxima Nova"/>
                <a:ea typeface="Proxima Nova"/>
                <a:cs typeface="Proxima Nova"/>
                <a:sym typeface="Proxima Nova"/>
              </a:rPr>
              <a:t>Activation</a:t>
            </a:r>
            <a:r>
              <a:rPr lang="en" sz="1000">
                <a:solidFill>
                  <a:schemeClr val="accent5"/>
                </a:solidFill>
                <a:latin typeface="Proxima Nova"/>
                <a:ea typeface="Proxima Nova"/>
                <a:cs typeface="Proxima Nova"/>
                <a:sym typeface="Proxima Nova"/>
              </a:rPr>
              <a:t>(</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5</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1</a:t>
            </a:r>
            <a:r>
              <a:rPr lang="en" sz="1000">
                <a:solidFill>
                  <a:schemeClr val="accent5"/>
                </a:solidFill>
                <a:latin typeface="Proxima Nova"/>
                <a:ea typeface="Proxima Nova"/>
                <a:cs typeface="Proxima Nova"/>
                <a:sym typeface="Proxima Nova"/>
              </a:rPr>
              <a:t> + </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6</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2</a:t>
            </a:r>
            <a:r>
              <a:rPr lang="en" sz="1000">
                <a:solidFill>
                  <a:schemeClr val="accent5"/>
                </a:solidFill>
                <a:latin typeface="Proxima Nova"/>
                <a:ea typeface="Proxima Nova"/>
                <a:cs typeface="Proxima Nova"/>
                <a:sym typeface="Proxima Nova"/>
              </a:rPr>
              <a:t> + </a:t>
            </a:r>
            <a:r>
              <a:rPr lang="en" sz="1000">
                <a:solidFill>
                  <a:srgbClr val="0000FF"/>
                </a:solidFill>
                <a:latin typeface="Proxima Nova"/>
                <a:ea typeface="Proxima Nova"/>
                <a:cs typeface="Proxima Nova"/>
                <a:sym typeface="Proxima Nova"/>
              </a:rPr>
              <a:t>b</a:t>
            </a:r>
            <a:r>
              <a:rPr baseline="-25000" lang="en" sz="1000">
                <a:solidFill>
                  <a:srgbClr val="0000FF"/>
                </a:solidFill>
                <a:latin typeface="Proxima Nova"/>
                <a:ea typeface="Proxima Nova"/>
                <a:cs typeface="Proxima Nova"/>
                <a:sym typeface="Proxima Nova"/>
              </a:rPr>
              <a:t>3</a:t>
            </a:r>
            <a:r>
              <a:rPr lang="en" sz="1000">
                <a:solidFill>
                  <a:schemeClr val="accent5"/>
                </a:solidFill>
                <a:latin typeface="Proxima Nova"/>
                <a:ea typeface="Proxima Nova"/>
                <a:cs typeface="Proxima Nova"/>
                <a:sym typeface="Proxima Nova"/>
              </a:rPr>
              <a:t>)</a:t>
            </a:r>
            <a:endParaRPr sz="1000">
              <a:solidFill>
                <a:schemeClr val="accent5"/>
              </a:solidFill>
              <a:latin typeface="Proxima Nova"/>
              <a:ea typeface="Proxima Nova"/>
              <a:cs typeface="Proxima Nova"/>
              <a:sym typeface="Proxima Nova"/>
            </a:endParaRPr>
          </a:p>
        </p:txBody>
      </p:sp>
      <p:sp>
        <p:nvSpPr>
          <p:cNvPr id="458" name="Google Shape;458;p39"/>
          <p:cNvSpPr/>
          <p:nvPr/>
        </p:nvSpPr>
        <p:spPr>
          <a:xfrm>
            <a:off x="5490075" y="2645125"/>
            <a:ext cx="375900" cy="375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chemeClr val="lt1"/>
                </a:solidFill>
              </a:rPr>
              <a:t>y</a:t>
            </a:r>
            <a:endParaRPr baseline="-25000" sz="600">
              <a:solidFill>
                <a:schemeClr val="lt1"/>
              </a:solidFill>
            </a:endParaRPr>
          </a:p>
        </p:txBody>
      </p:sp>
      <p:cxnSp>
        <p:nvCxnSpPr>
          <p:cNvPr id="459" name="Google Shape;459;p39"/>
          <p:cNvCxnSpPr>
            <a:stCxn id="433" idx="6"/>
            <a:endCxn id="458" idx="2"/>
          </p:cNvCxnSpPr>
          <p:nvPr/>
        </p:nvCxnSpPr>
        <p:spPr>
          <a:xfrm flipH="1" rot="10800000">
            <a:off x="3390450" y="2833000"/>
            <a:ext cx="2099700" cy="974400"/>
          </a:xfrm>
          <a:prstGeom prst="straightConnector1">
            <a:avLst/>
          </a:prstGeom>
          <a:noFill/>
          <a:ln cap="flat" cmpd="sng" w="9525">
            <a:solidFill>
              <a:schemeClr val="dk2"/>
            </a:solidFill>
            <a:prstDash val="solid"/>
            <a:round/>
            <a:headEnd len="med" w="med" type="none"/>
            <a:tailEnd len="med" w="med" type="none"/>
          </a:ln>
        </p:spPr>
      </p:cxnSp>
      <p:cxnSp>
        <p:nvCxnSpPr>
          <p:cNvPr id="460" name="Google Shape;460;p39"/>
          <p:cNvCxnSpPr>
            <a:stCxn id="458" idx="2"/>
            <a:endCxn id="432" idx="6"/>
          </p:cNvCxnSpPr>
          <p:nvPr/>
        </p:nvCxnSpPr>
        <p:spPr>
          <a:xfrm rot="10800000">
            <a:off x="3390375" y="2833075"/>
            <a:ext cx="2099700" cy="0"/>
          </a:xfrm>
          <a:prstGeom prst="straightConnector1">
            <a:avLst/>
          </a:prstGeom>
          <a:noFill/>
          <a:ln cap="flat" cmpd="sng" w="9525">
            <a:solidFill>
              <a:schemeClr val="dk2"/>
            </a:solidFill>
            <a:prstDash val="solid"/>
            <a:round/>
            <a:headEnd len="med" w="med" type="none"/>
            <a:tailEnd len="med" w="med" type="none"/>
          </a:ln>
        </p:spPr>
      </p:cxnSp>
      <p:cxnSp>
        <p:nvCxnSpPr>
          <p:cNvPr id="461" name="Google Shape;461;p39"/>
          <p:cNvCxnSpPr>
            <a:stCxn id="458" idx="2"/>
            <a:endCxn id="431" idx="6"/>
          </p:cNvCxnSpPr>
          <p:nvPr/>
        </p:nvCxnSpPr>
        <p:spPr>
          <a:xfrm rot="10800000">
            <a:off x="3390375" y="1858675"/>
            <a:ext cx="2099700" cy="974400"/>
          </a:xfrm>
          <a:prstGeom prst="straightConnector1">
            <a:avLst/>
          </a:prstGeom>
          <a:noFill/>
          <a:ln cap="flat" cmpd="sng" w="9525">
            <a:solidFill>
              <a:schemeClr val="dk2"/>
            </a:solidFill>
            <a:prstDash val="solid"/>
            <a:round/>
            <a:headEnd len="med" w="med" type="none"/>
            <a:tailEnd len="med" w="med" type="none"/>
          </a:ln>
        </p:spPr>
      </p:cxnSp>
      <p:sp>
        <p:nvSpPr>
          <p:cNvPr id="462" name="Google Shape;462;p39"/>
          <p:cNvSpPr txBox="1"/>
          <p:nvPr/>
        </p:nvSpPr>
        <p:spPr>
          <a:xfrm>
            <a:off x="4667875" y="2241575"/>
            <a:ext cx="358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0000FF"/>
                </a:solidFill>
                <a:latin typeface="Proxima Nova"/>
                <a:ea typeface="Proxima Nova"/>
                <a:cs typeface="Proxima Nova"/>
                <a:sym typeface="Proxima Nova"/>
              </a:rPr>
              <a:t>w</a:t>
            </a:r>
            <a:r>
              <a:rPr baseline="-25000" lang="en" sz="800">
                <a:solidFill>
                  <a:srgbClr val="0000FF"/>
                </a:solidFill>
                <a:latin typeface="Proxima Nova"/>
                <a:ea typeface="Proxima Nova"/>
                <a:cs typeface="Proxima Nova"/>
                <a:sym typeface="Proxima Nova"/>
              </a:rPr>
              <a:t>7</a:t>
            </a:r>
            <a:endParaRPr baseline="-25000" sz="800">
              <a:solidFill>
                <a:srgbClr val="0000FF"/>
              </a:solidFill>
              <a:latin typeface="Proxima Nova"/>
              <a:ea typeface="Proxima Nova"/>
              <a:cs typeface="Proxima Nova"/>
              <a:sym typeface="Proxima Nova"/>
            </a:endParaRPr>
          </a:p>
        </p:txBody>
      </p:sp>
      <p:sp>
        <p:nvSpPr>
          <p:cNvPr id="463" name="Google Shape;463;p39"/>
          <p:cNvSpPr txBox="1"/>
          <p:nvPr/>
        </p:nvSpPr>
        <p:spPr>
          <a:xfrm>
            <a:off x="4667875" y="2549375"/>
            <a:ext cx="358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0000FF"/>
                </a:solidFill>
                <a:latin typeface="Proxima Nova"/>
                <a:ea typeface="Proxima Nova"/>
                <a:cs typeface="Proxima Nova"/>
                <a:sym typeface="Proxima Nova"/>
              </a:rPr>
              <a:t>w</a:t>
            </a:r>
            <a:r>
              <a:rPr baseline="-25000" lang="en" sz="800">
                <a:solidFill>
                  <a:srgbClr val="0000FF"/>
                </a:solidFill>
                <a:latin typeface="Proxima Nova"/>
                <a:ea typeface="Proxima Nova"/>
                <a:cs typeface="Proxima Nova"/>
                <a:sym typeface="Proxima Nova"/>
              </a:rPr>
              <a:t>8</a:t>
            </a:r>
            <a:endParaRPr baseline="-25000" sz="800">
              <a:solidFill>
                <a:srgbClr val="0000FF"/>
              </a:solidFill>
              <a:latin typeface="Proxima Nova"/>
              <a:ea typeface="Proxima Nova"/>
              <a:cs typeface="Proxima Nova"/>
              <a:sym typeface="Proxima Nova"/>
            </a:endParaRPr>
          </a:p>
        </p:txBody>
      </p:sp>
      <p:sp>
        <p:nvSpPr>
          <p:cNvPr id="464" name="Google Shape;464;p39"/>
          <p:cNvSpPr txBox="1"/>
          <p:nvPr/>
        </p:nvSpPr>
        <p:spPr>
          <a:xfrm>
            <a:off x="4698450" y="3131400"/>
            <a:ext cx="3588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0000FF"/>
                </a:solidFill>
                <a:latin typeface="Proxima Nova"/>
                <a:ea typeface="Proxima Nova"/>
                <a:cs typeface="Proxima Nova"/>
                <a:sym typeface="Proxima Nova"/>
              </a:rPr>
              <a:t>w</a:t>
            </a:r>
            <a:r>
              <a:rPr baseline="-25000" lang="en" sz="800">
                <a:solidFill>
                  <a:srgbClr val="0000FF"/>
                </a:solidFill>
                <a:latin typeface="Proxima Nova"/>
                <a:ea typeface="Proxima Nova"/>
                <a:cs typeface="Proxima Nova"/>
                <a:sym typeface="Proxima Nova"/>
              </a:rPr>
              <a:t>9</a:t>
            </a:r>
            <a:endParaRPr baseline="-25000" sz="800">
              <a:solidFill>
                <a:srgbClr val="0000FF"/>
              </a:solidFill>
              <a:latin typeface="Proxima Nova"/>
              <a:ea typeface="Proxima Nova"/>
              <a:cs typeface="Proxima Nova"/>
              <a:sym typeface="Proxima Nova"/>
            </a:endParaRPr>
          </a:p>
        </p:txBody>
      </p:sp>
      <p:sp>
        <p:nvSpPr>
          <p:cNvPr id="465" name="Google Shape;465;p39"/>
          <p:cNvSpPr txBox="1"/>
          <p:nvPr/>
        </p:nvSpPr>
        <p:spPr>
          <a:xfrm>
            <a:off x="5343400" y="1775925"/>
            <a:ext cx="2099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Proxima Nova"/>
                <a:ea typeface="Proxima Nova"/>
                <a:cs typeface="Proxima Nova"/>
                <a:sym typeface="Proxima Nova"/>
              </a:rPr>
              <a:t>y = </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7</a:t>
            </a:r>
            <a:r>
              <a:rPr lang="en" sz="1000">
                <a:solidFill>
                  <a:schemeClr val="accent5"/>
                </a:solidFill>
                <a:latin typeface="Proxima Nova"/>
                <a:ea typeface="Proxima Nova"/>
                <a:cs typeface="Proxima Nova"/>
                <a:sym typeface="Proxima Nova"/>
              </a:rPr>
              <a:t>Activation(</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1</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1</a:t>
            </a:r>
            <a:r>
              <a:rPr lang="en" sz="1000">
                <a:solidFill>
                  <a:schemeClr val="dk2"/>
                </a:solidFill>
                <a:latin typeface="Proxima Nova"/>
                <a:ea typeface="Proxima Nova"/>
                <a:cs typeface="Proxima Nova"/>
                <a:sym typeface="Proxima Nova"/>
              </a:rPr>
              <a:t> </a:t>
            </a:r>
            <a:r>
              <a:rPr lang="en" sz="1000">
                <a:solidFill>
                  <a:schemeClr val="accent5"/>
                </a:solidFill>
                <a:latin typeface="Proxima Nova"/>
                <a:ea typeface="Proxima Nova"/>
                <a:cs typeface="Proxima Nova"/>
                <a:sym typeface="Proxima Nova"/>
              </a:rPr>
              <a:t>+ </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2</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2</a:t>
            </a:r>
            <a:r>
              <a:rPr lang="en" sz="1000">
                <a:solidFill>
                  <a:schemeClr val="accent5"/>
                </a:solidFill>
                <a:latin typeface="Proxima Nova"/>
                <a:ea typeface="Proxima Nova"/>
                <a:cs typeface="Proxima Nova"/>
                <a:sym typeface="Proxima Nova"/>
              </a:rPr>
              <a:t> + </a:t>
            </a:r>
            <a:r>
              <a:rPr lang="en" sz="1000">
                <a:solidFill>
                  <a:srgbClr val="0000FF"/>
                </a:solidFill>
                <a:latin typeface="Proxima Nova"/>
                <a:ea typeface="Proxima Nova"/>
                <a:cs typeface="Proxima Nova"/>
                <a:sym typeface="Proxima Nova"/>
              </a:rPr>
              <a:t>b</a:t>
            </a:r>
            <a:r>
              <a:rPr baseline="-25000" lang="en" sz="1000">
                <a:solidFill>
                  <a:srgbClr val="0000FF"/>
                </a:solidFill>
                <a:latin typeface="Proxima Nova"/>
                <a:ea typeface="Proxima Nova"/>
                <a:cs typeface="Proxima Nova"/>
                <a:sym typeface="Proxima Nova"/>
              </a:rPr>
              <a:t>1</a:t>
            </a:r>
            <a:r>
              <a:rPr lang="en" sz="1000">
                <a:solidFill>
                  <a:schemeClr val="accent5"/>
                </a:solidFill>
                <a:latin typeface="Proxima Nova"/>
                <a:ea typeface="Proxima Nova"/>
                <a:cs typeface="Proxima Nova"/>
                <a:sym typeface="Proxima Nova"/>
              </a:rPr>
              <a:t>) </a:t>
            </a:r>
            <a:endParaRPr sz="1000">
              <a:solidFill>
                <a:schemeClr val="accent5"/>
              </a:solidFill>
              <a:latin typeface="Proxima Nova"/>
              <a:ea typeface="Proxima Nova"/>
              <a:cs typeface="Proxima Nova"/>
              <a:sym typeface="Proxima Nova"/>
            </a:endParaRPr>
          </a:p>
          <a:p>
            <a:pPr indent="0" lvl="0" marL="0" rtl="0" algn="l">
              <a:spcBef>
                <a:spcPts val="0"/>
              </a:spcBef>
              <a:spcAft>
                <a:spcPts val="0"/>
              </a:spcAft>
              <a:buNone/>
            </a:pPr>
            <a:r>
              <a:rPr lang="en" sz="1000">
                <a:solidFill>
                  <a:schemeClr val="accent5"/>
                </a:solidFill>
                <a:latin typeface="Proxima Nova"/>
                <a:ea typeface="Proxima Nova"/>
                <a:cs typeface="Proxima Nova"/>
                <a:sym typeface="Proxima Nova"/>
              </a:rPr>
              <a:t>+    </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8</a:t>
            </a:r>
            <a:r>
              <a:rPr lang="en" sz="1000">
                <a:solidFill>
                  <a:schemeClr val="accent5"/>
                </a:solidFill>
                <a:latin typeface="Proxima Nova"/>
                <a:ea typeface="Proxima Nova"/>
                <a:cs typeface="Proxima Nova"/>
                <a:sym typeface="Proxima Nova"/>
              </a:rPr>
              <a:t>Activation(</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3</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1</a:t>
            </a:r>
            <a:r>
              <a:rPr lang="en" sz="1000">
                <a:solidFill>
                  <a:schemeClr val="dk2"/>
                </a:solidFill>
                <a:latin typeface="Proxima Nova"/>
                <a:ea typeface="Proxima Nova"/>
                <a:cs typeface="Proxima Nova"/>
                <a:sym typeface="Proxima Nova"/>
              </a:rPr>
              <a:t> </a:t>
            </a:r>
            <a:r>
              <a:rPr lang="en" sz="1000">
                <a:solidFill>
                  <a:schemeClr val="accent5"/>
                </a:solidFill>
                <a:latin typeface="Proxima Nova"/>
                <a:ea typeface="Proxima Nova"/>
                <a:cs typeface="Proxima Nova"/>
                <a:sym typeface="Proxima Nova"/>
              </a:rPr>
              <a:t>+ </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4</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2</a:t>
            </a:r>
            <a:r>
              <a:rPr lang="en" sz="1000">
                <a:solidFill>
                  <a:schemeClr val="accent5"/>
                </a:solidFill>
                <a:latin typeface="Proxima Nova"/>
                <a:ea typeface="Proxima Nova"/>
                <a:cs typeface="Proxima Nova"/>
                <a:sym typeface="Proxima Nova"/>
              </a:rPr>
              <a:t> + </a:t>
            </a:r>
            <a:r>
              <a:rPr lang="en" sz="1000">
                <a:solidFill>
                  <a:srgbClr val="0000FF"/>
                </a:solidFill>
                <a:latin typeface="Proxima Nova"/>
                <a:ea typeface="Proxima Nova"/>
                <a:cs typeface="Proxima Nova"/>
                <a:sym typeface="Proxima Nova"/>
              </a:rPr>
              <a:t>b</a:t>
            </a:r>
            <a:r>
              <a:rPr baseline="-25000" lang="en" sz="1000">
                <a:solidFill>
                  <a:srgbClr val="0000FF"/>
                </a:solidFill>
                <a:latin typeface="Proxima Nova"/>
                <a:ea typeface="Proxima Nova"/>
                <a:cs typeface="Proxima Nova"/>
                <a:sym typeface="Proxima Nova"/>
              </a:rPr>
              <a:t>2</a:t>
            </a:r>
            <a:r>
              <a:rPr lang="en" sz="1000">
                <a:solidFill>
                  <a:schemeClr val="accent5"/>
                </a:solidFill>
                <a:latin typeface="Proxima Nova"/>
                <a:ea typeface="Proxima Nova"/>
                <a:cs typeface="Proxima Nova"/>
                <a:sym typeface="Proxima Nova"/>
              </a:rPr>
              <a:t>) </a:t>
            </a:r>
            <a:endParaRPr sz="1000">
              <a:solidFill>
                <a:schemeClr val="accent5"/>
              </a:solidFill>
              <a:latin typeface="Proxima Nova"/>
              <a:ea typeface="Proxima Nova"/>
              <a:cs typeface="Proxima Nova"/>
              <a:sym typeface="Proxima Nova"/>
            </a:endParaRPr>
          </a:p>
          <a:p>
            <a:pPr indent="0" lvl="0" marL="0" rtl="0" algn="l">
              <a:spcBef>
                <a:spcPts val="0"/>
              </a:spcBef>
              <a:spcAft>
                <a:spcPts val="0"/>
              </a:spcAft>
              <a:buNone/>
            </a:pPr>
            <a:r>
              <a:rPr lang="en" sz="1000">
                <a:solidFill>
                  <a:schemeClr val="accent5"/>
                </a:solidFill>
                <a:latin typeface="Proxima Nova"/>
                <a:ea typeface="Proxima Nova"/>
                <a:cs typeface="Proxima Nova"/>
                <a:sym typeface="Proxima Nova"/>
              </a:rPr>
              <a:t>+    </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9</a:t>
            </a:r>
            <a:r>
              <a:rPr lang="en" sz="1000">
                <a:solidFill>
                  <a:schemeClr val="accent5"/>
                </a:solidFill>
                <a:latin typeface="Proxima Nova"/>
                <a:ea typeface="Proxima Nova"/>
                <a:cs typeface="Proxima Nova"/>
                <a:sym typeface="Proxima Nova"/>
              </a:rPr>
              <a:t>Activation(</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5</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1</a:t>
            </a:r>
            <a:r>
              <a:rPr lang="en" sz="1000">
                <a:solidFill>
                  <a:schemeClr val="dk2"/>
                </a:solidFill>
                <a:latin typeface="Proxima Nova"/>
                <a:ea typeface="Proxima Nova"/>
                <a:cs typeface="Proxima Nova"/>
                <a:sym typeface="Proxima Nova"/>
              </a:rPr>
              <a:t> </a:t>
            </a:r>
            <a:r>
              <a:rPr lang="en" sz="1000">
                <a:solidFill>
                  <a:schemeClr val="accent5"/>
                </a:solidFill>
                <a:latin typeface="Proxima Nova"/>
                <a:ea typeface="Proxima Nova"/>
                <a:cs typeface="Proxima Nova"/>
                <a:sym typeface="Proxima Nova"/>
              </a:rPr>
              <a:t>+ </a:t>
            </a:r>
            <a:r>
              <a:rPr lang="en" sz="1000">
                <a:solidFill>
                  <a:srgbClr val="0000FF"/>
                </a:solidFill>
                <a:latin typeface="Proxima Nova"/>
                <a:ea typeface="Proxima Nova"/>
                <a:cs typeface="Proxima Nova"/>
                <a:sym typeface="Proxima Nova"/>
              </a:rPr>
              <a:t>w</a:t>
            </a:r>
            <a:r>
              <a:rPr baseline="-25000" lang="en" sz="1000">
                <a:solidFill>
                  <a:srgbClr val="0000FF"/>
                </a:solidFill>
                <a:latin typeface="Proxima Nova"/>
                <a:ea typeface="Proxima Nova"/>
                <a:cs typeface="Proxima Nova"/>
                <a:sym typeface="Proxima Nova"/>
              </a:rPr>
              <a:t>6</a:t>
            </a:r>
            <a:r>
              <a:rPr lang="en" sz="1000">
                <a:solidFill>
                  <a:schemeClr val="dk2"/>
                </a:solidFill>
                <a:latin typeface="Proxima Nova"/>
                <a:ea typeface="Proxima Nova"/>
                <a:cs typeface="Proxima Nova"/>
                <a:sym typeface="Proxima Nova"/>
              </a:rPr>
              <a:t>x</a:t>
            </a:r>
            <a:r>
              <a:rPr baseline="-25000" lang="en" sz="1000">
                <a:solidFill>
                  <a:schemeClr val="dk2"/>
                </a:solidFill>
                <a:latin typeface="Proxima Nova"/>
                <a:ea typeface="Proxima Nova"/>
                <a:cs typeface="Proxima Nova"/>
                <a:sym typeface="Proxima Nova"/>
              </a:rPr>
              <a:t>2</a:t>
            </a:r>
            <a:r>
              <a:rPr lang="en" sz="1000">
                <a:solidFill>
                  <a:schemeClr val="accent5"/>
                </a:solidFill>
                <a:latin typeface="Proxima Nova"/>
                <a:ea typeface="Proxima Nova"/>
                <a:cs typeface="Proxima Nova"/>
                <a:sym typeface="Proxima Nova"/>
              </a:rPr>
              <a:t> + </a:t>
            </a:r>
            <a:r>
              <a:rPr lang="en" sz="1000">
                <a:solidFill>
                  <a:srgbClr val="0000FF"/>
                </a:solidFill>
                <a:latin typeface="Proxima Nova"/>
                <a:ea typeface="Proxima Nova"/>
                <a:cs typeface="Proxima Nova"/>
                <a:sym typeface="Proxima Nova"/>
              </a:rPr>
              <a:t>b</a:t>
            </a:r>
            <a:r>
              <a:rPr baseline="-25000" lang="en" sz="1000">
                <a:solidFill>
                  <a:srgbClr val="0000FF"/>
                </a:solidFill>
                <a:latin typeface="Proxima Nova"/>
                <a:ea typeface="Proxima Nova"/>
                <a:cs typeface="Proxima Nova"/>
                <a:sym typeface="Proxima Nova"/>
              </a:rPr>
              <a:t>3</a:t>
            </a:r>
            <a:r>
              <a:rPr lang="en" sz="1000">
                <a:solidFill>
                  <a:schemeClr val="accent5"/>
                </a:solidFill>
                <a:latin typeface="Proxima Nova"/>
                <a:ea typeface="Proxima Nova"/>
                <a:cs typeface="Proxima Nova"/>
                <a:sym typeface="Proxima Nova"/>
              </a:rPr>
              <a:t>) </a:t>
            </a:r>
            <a:endParaRPr sz="1000">
              <a:solidFill>
                <a:schemeClr val="accent5"/>
              </a:solidFill>
              <a:latin typeface="Proxima Nova"/>
              <a:ea typeface="Proxima Nova"/>
              <a:cs typeface="Proxima Nova"/>
              <a:sym typeface="Proxima Nova"/>
            </a:endParaRPr>
          </a:p>
          <a:p>
            <a:pPr indent="0" lvl="0" marL="0" rtl="0" algn="l">
              <a:spcBef>
                <a:spcPts val="0"/>
              </a:spcBef>
              <a:spcAft>
                <a:spcPts val="0"/>
              </a:spcAft>
              <a:buNone/>
            </a:pPr>
            <a:r>
              <a:rPr lang="en" sz="1000">
                <a:solidFill>
                  <a:schemeClr val="accent5"/>
                </a:solidFill>
                <a:latin typeface="Proxima Nova"/>
                <a:ea typeface="Proxima Nova"/>
                <a:cs typeface="Proxima Nova"/>
                <a:sym typeface="Proxima Nova"/>
              </a:rPr>
              <a:t>+    </a:t>
            </a:r>
            <a:r>
              <a:rPr lang="en" sz="1000">
                <a:solidFill>
                  <a:srgbClr val="0000FF"/>
                </a:solidFill>
                <a:latin typeface="Proxima Nova"/>
                <a:ea typeface="Proxima Nova"/>
                <a:cs typeface="Proxima Nova"/>
                <a:sym typeface="Proxima Nova"/>
              </a:rPr>
              <a:t>b</a:t>
            </a:r>
            <a:r>
              <a:rPr baseline="-25000" lang="en" sz="1000">
                <a:solidFill>
                  <a:srgbClr val="0000FF"/>
                </a:solidFill>
                <a:latin typeface="Proxima Nova"/>
                <a:ea typeface="Proxima Nova"/>
                <a:cs typeface="Proxima Nova"/>
                <a:sym typeface="Proxima Nova"/>
              </a:rPr>
              <a:t>4</a:t>
            </a:r>
            <a:endParaRPr sz="1200">
              <a:latin typeface="Proxima Nova"/>
              <a:ea typeface="Proxima Nova"/>
              <a:cs typeface="Proxima Nova"/>
              <a:sym typeface="Proxima Nova"/>
            </a:endParaRPr>
          </a:p>
        </p:txBody>
      </p:sp>
      <p:sp>
        <p:nvSpPr>
          <p:cNvPr id="466" name="Google Shape;466;p39"/>
          <p:cNvSpPr txBox="1"/>
          <p:nvPr/>
        </p:nvSpPr>
        <p:spPr>
          <a:xfrm>
            <a:off x="6457800" y="3198900"/>
            <a:ext cx="2374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This is a function with parameters just like a line and a parabola!</a:t>
            </a:r>
            <a:endParaRPr>
              <a:latin typeface="Proxima Nova"/>
              <a:ea typeface="Proxima Nova"/>
              <a:cs typeface="Proxima Nova"/>
              <a:sym typeface="Proxima Nova"/>
            </a:endParaRPr>
          </a:p>
        </p:txBody>
      </p:sp>
      <p:cxnSp>
        <p:nvCxnSpPr>
          <p:cNvPr id="467" name="Google Shape;467;p39"/>
          <p:cNvCxnSpPr/>
          <p:nvPr/>
        </p:nvCxnSpPr>
        <p:spPr>
          <a:xfrm rot="10800000">
            <a:off x="6593550" y="2492800"/>
            <a:ext cx="536400" cy="667800"/>
          </a:xfrm>
          <a:prstGeom prst="straightConnector1">
            <a:avLst/>
          </a:prstGeom>
          <a:noFill/>
          <a:ln cap="flat" cmpd="sng" w="9525">
            <a:solidFill>
              <a:schemeClr val="dk2"/>
            </a:solidFill>
            <a:prstDash val="solid"/>
            <a:round/>
            <a:headEnd len="med" w="med" type="none"/>
            <a:tailEnd len="med" w="med" type="triangle"/>
          </a:ln>
        </p:spPr>
      </p:cxnSp>
      <p:sp>
        <p:nvSpPr>
          <p:cNvPr id="468" name="Google Shape;468;p39"/>
          <p:cNvSpPr txBox="1"/>
          <p:nvPr/>
        </p:nvSpPr>
        <p:spPr>
          <a:xfrm>
            <a:off x="5409800" y="1375725"/>
            <a:ext cx="1130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Proxima Nova"/>
                <a:ea typeface="Proxima Nova"/>
                <a:cs typeface="Proxima Nova"/>
                <a:sym typeface="Proxima Nova"/>
              </a:rPr>
              <a:t>Outputs</a:t>
            </a:r>
            <a:endParaRPr u="sng">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8"/>
                                        </p:tgtEl>
                                        <p:attrNameLst>
                                          <p:attrName>style.visibility</p:attrName>
                                        </p:attrNameLst>
                                      </p:cBhvr>
                                      <p:to>
                                        <p:strVal val="visible"/>
                                      </p:to>
                                    </p:set>
                                    <p:animEffect filter="fade" transition="in">
                                      <p:cBhvr>
                                        <p:cTn dur="1000"/>
                                        <p:tgtEl>
                                          <p:spTgt spid="428"/>
                                        </p:tgtEl>
                                      </p:cBhvr>
                                    </p:animEffect>
                                  </p:childTnLst>
                                </p:cTn>
                              </p:par>
                              <p:par>
                                <p:cTn fill="hold" nodeType="withEffect" presetClass="entr" presetID="10" presetSubtype="0">
                                  <p:stCondLst>
                                    <p:cond delay="0"/>
                                  </p:stCondLst>
                                  <p:childTnLst>
                                    <p:set>
                                      <p:cBhvr>
                                        <p:cTn dur="1" fill="hold">
                                          <p:stCondLst>
                                            <p:cond delay="0"/>
                                          </p:stCondLst>
                                        </p:cTn>
                                        <p:tgtEl>
                                          <p:spTgt spid="430"/>
                                        </p:tgtEl>
                                        <p:attrNameLst>
                                          <p:attrName>style.visibility</p:attrName>
                                        </p:attrNameLst>
                                      </p:cBhvr>
                                      <p:to>
                                        <p:strVal val="visible"/>
                                      </p:to>
                                    </p:set>
                                    <p:animEffect filter="fade" transition="in">
                                      <p:cBhvr>
                                        <p:cTn dur="1000"/>
                                        <p:tgtEl>
                                          <p:spTgt spid="430"/>
                                        </p:tgtEl>
                                      </p:cBhvr>
                                    </p:animEffect>
                                  </p:childTnLst>
                                </p:cTn>
                              </p:par>
                              <p:par>
                                <p:cTn fill="hold" nodeType="withEffect" presetClass="entr" presetID="10" presetSubtype="0">
                                  <p:stCondLst>
                                    <p:cond delay="0"/>
                                  </p:stCondLst>
                                  <p:childTnLst>
                                    <p:set>
                                      <p:cBhvr>
                                        <p:cTn dur="1" fill="hold">
                                          <p:stCondLst>
                                            <p:cond delay="0"/>
                                          </p:stCondLst>
                                        </p:cTn>
                                        <p:tgtEl>
                                          <p:spTgt spid="429"/>
                                        </p:tgtEl>
                                        <p:attrNameLst>
                                          <p:attrName>style.visibility</p:attrName>
                                        </p:attrNameLst>
                                      </p:cBhvr>
                                      <p:to>
                                        <p:strVal val="visible"/>
                                      </p:to>
                                    </p:set>
                                    <p:animEffect filter="fade" transition="in">
                                      <p:cBhvr>
                                        <p:cTn dur="1000"/>
                                        <p:tgtEl>
                                          <p:spTgt spid="4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1000"/>
                                        <p:tgtEl>
                                          <p:spTgt spid="434"/>
                                        </p:tgtEl>
                                      </p:cBhvr>
                                    </p:animEffect>
                                  </p:childTnLst>
                                </p:cTn>
                              </p:par>
                              <p:par>
                                <p:cTn fill="hold" nodeType="with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1000"/>
                                        <p:tgtEl>
                                          <p:spTgt spid="435"/>
                                        </p:tgtEl>
                                      </p:cBhvr>
                                    </p:animEffect>
                                  </p:childTnLst>
                                </p:cTn>
                              </p:par>
                              <p:par>
                                <p:cTn fill="hold" nodeType="with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par>
                                <p:cTn fill="hold" nodeType="with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par>
                                <p:cTn fill="hold" nodeType="with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par>
                                <p:cTn fill="hold" nodeType="with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par>
                                <p:cTn fill="hold" nodeType="withEffect" presetClass="entr" presetID="10" presetSubtype="0">
                                  <p:stCondLst>
                                    <p:cond delay="0"/>
                                  </p:stCondLst>
                                  <p:childTnLst>
                                    <p:set>
                                      <p:cBhvr>
                                        <p:cTn dur="1" fill="hold">
                                          <p:stCondLst>
                                            <p:cond delay="0"/>
                                          </p:stCondLst>
                                        </p:cTn>
                                        <p:tgtEl>
                                          <p:spTgt spid="441"/>
                                        </p:tgtEl>
                                        <p:attrNameLst>
                                          <p:attrName>style.visibility</p:attrName>
                                        </p:attrNameLst>
                                      </p:cBhvr>
                                      <p:to>
                                        <p:strVal val="visible"/>
                                      </p:to>
                                    </p:set>
                                    <p:animEffect filter="fade" transition="in">
                                      <p:cBhvr>
                                        <p:cTn dur="1000"/>
                                        <p:tgtEl>
                                          <p:spTgt spid="441"/>
                                        </p:tgtEl>
                                      </p:cBhvr>
                                    </p:animEffect>
                                  </p:childTnLst>
                                </p:cTn>
                              </p:par>
                              <p:par>
                                <p:cTn fill="hold" nodeType="withEffect" presetClass="entr" presetID="10" presetSubtype="0">
                                  <p:stCondLst>
                                    <p:cond delay="0"/>
                                  </p:stCondLst>
                                  <p:childTnLst>
                                    <p:set>
                                      <p:cBhvr>
                                        <p:cTn dur="1" fill="hold">
                                          <p:stCondLst>
                                            <p:cond delay="0"/>
                                          </p:stCondLst>
                                        </p:cTn>
                                        <p:tgtEl>
                                          <p:spTgt spid="442"/>
                                        </p:tgtEl>
                                        <p:attrNameLst>
                                          <p:attrName>style.visibility</p:attrName>
                                        </p:attrNameLst>
                                      </p:cBhvr>
                                      <p:to>
                                        <p:strVal val="visible"/>
                                      </p:to>
                                    </p:set>
                                    <p:animEffect filter="fade" transition="in">
                                      <p:cBhvr>
                                        <p:cTn dur="1000"/>
                                        <p:tgtEl>
                                          <p:spTgt spid="442"/>
                                        </p:tgtEl>
                                      </p:cBhvr>
                                    </p:animEffect>
                                  </p:childTnLst>
                                </p:cTn>
                              </p:par>
                              <p:par>
                                <p:cTn fill="hold" nodeType="withEffect" presetClass="entr" presetID="10" presetSubtype="0">
                                  <p:stCondLst>
                                    <p:cond delay="0"/>
                                  </p:stCondLst>
                                  <p:childTnLst>
                                    <p:set>
                                      <p:cBhvr>
                                        <p:cTn dur="1" fill="hold">
                                          <p:stCondLst>
                                            <p:cond delay="0"/>
                                          </p:stCondLst>
                                        </p:cTn>
                                        <p:tgtEl>
                                          <p:spTgt spid="443"/>
                                        </p:tgtEl>
                                        <p:attrNameLst>
                                          <p:attrName>style.visibility</p:attrName>
                                        </p:attrNameLst>
                                      </p:cBhvr>
                                      <p:to>
                                        <p:strVal val="visible"/>
                                      </p:to>
                                    </p:set>
                                    <p:animEffect filter="fade" transition="in">
                                      <p:cBhvr>
                                        <p:cTn dur="1000"/>
                                        <p:tgtEl>
                                          <p:spTgt spid="443"/>
                                        </p:tgtEl>
                                      </p:cBhvr>
                                    </p:animEffect>
                                  </p:childTnLst>
                                </p:cTn>
                              </p:par>
                              <p:par>
                                <p:cTn fill="hold" nodeType="withEffect" presetClass="entr" presetID="10" presetSubtype="0">
                                  <p:stCondLst>
                                    <p:cond delay="0"/>
                                  </p:stCondLst>
                                  <p:childTnLst>
                                    <p:set>
                                      <p:cBhvr>
                                        <p:cTn dur="1" fill="hold">
                                          <p:stCondLst>
                                            <p:cond delay="0"/>
                                          </p:stCondLst>
                                        </p:cTn>
                                        <p:tgtEl>
                                          <p:spTgt spid="444"/>
                                        </p:tgtEl>
                                        <p:attrNameLst>
                                          <p:attrName>style.visibility</p:attrName>
                                        </p:attrNameLst>
                                      </p:cBhvr>
                                      <p:to>
                                        <p:strVal val="visible"/>
                                      </p:to>
                                    </p:set>
                                    <p:animEffect filter="fade" transition="in">
                                      <p:cBhvr>
                                        <p:cTn dur="1000"/>
                                        <p:tgtEl>
                                          <p:spTgt spid="444"/>
                                        </p:tgtEl>
                                      </p:cBhvr>
                                    </p:animEffect>
                                  </p:childTnLst>
                                </p:cTn>
                              </p:par>
                              <p:par>
                                <p:cTn fill="hold" nodeType="withEffect" presetClass="entr" presetID="10" presetSubtype="0">
                                  <p:stCondLst>
                                    <p:cond delay="0"/>
                                  </p:stCondLst>
                                  <p:childTnLst>
                                    <p:set>
                                      <p:cBhvr>
                                        <p:cTn dur="1" fill="hold">
                                          <p:stCondLst>
                                            <p:cond delay="0"/>
                                          </p:stCondLst>
                                        </p:cTn>
                                        <p:tgtEl>
                                          <p:spTgt spid="445"/>
                                        </p:tgtEl>
                                        <p:attrNameLst>
                                          <p:attrName>style.visibility</p:attrName>
                                        </p:attrNameLst>
                                      </p:cBhvr>
                                      <p:to>
                                        <p:strVal val="visible"/>
                                      </p:to>
                                    </p:set>
                                    <p:animEffect filter="fade" transition="in">
                                      <p:cBhvr>
                                        <p:cTn dur="1000"/>
                                        <p:tgtEl>
                                          <p:spTgt spid="4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par>
                                <p:cTn fill="hold" nodeType="with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par>
                                <p:cTn fill="hold" nodeType="with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par>
                                <p:cTn fill="hold" nodeType="withEffect" presetClass="entr" presetID="10" presetSubtype="0">
                                  <p:stCondLst>
                                    <p:cond delay="0"/>
                                  </p:stCondLst>
                                  <p:childTnLst>
                                    <p:set>
                                      <p:cBhvr>
                                        <p:cTn dur="1" fill="hold">
                                          <p:stCondLst>
                                            <p:cond delay="0"/>
                                          </p:stCondLst>
                                        </p:cTn>
                                        <p:tgtEl>
                                          <p:spTgt spid="455"/>
                                        </p:tgtEl>
                                        <p:attrNameLst>
                                          <p:attrName>style.visibility</p:attrName>
                                        </p:attrNameLst>
                                      </p:cBhvr>
                                      <p:to>
                                        <p:strVal val="visible"/>
                                      </p:to>
                                    </p:set>
                                    <p:animEffect filter="fade" transition="in">
                                      <p:cBhvr>
                                        <p:cTn dur="1000"/>
                                        <p:tgtEl>
                                          <p:spTgt spid="455"/>
                                        </p:tgtEl>
                                      </p:cBhvr>
                                    </p:animEffect>
                                  </p:childTnLst>
                                </p:cTn>
                              </p:par>
                              <p:par>
                                <p:cTn fill="hold" nodeType="withEffect" presetClass="entr" presetID="10" presetSubtype="0">
                                  <p:stCondLst>
                                    <p:cond delay="0"/>
                                  </p:stCondLst>
                                  <p:childTnLst>
                                    <p:set>
                                      <p:cBhvr>
                                        <p:cTn dur="1" fill="hold">
                                          <p:stCondLst>
                                            <p:cond delay="0"/>
                                          </p:stCondLst>
                                        </p:cTn>
                                        <p:tgtEl>
                                          <p:spTgt spid="456"/>
                                        </p:tgtEl>
                                        <p:attrNameLst>
                                          <p:attrName>style.visibility</p:attrName>
                                        </p:attrNameLst>
                                      </p:cBhvr>
                                      <p:to>
                                        <p:strVal val="visible"/>
                                      </p:to>
                                    </p:set>
                                    <p:animEffect filter="fade" transition="in">
                                      <p:cBhvr>
                                        <p:cTn dur="1000"/>
                                        <p:tgtEl>
                                          <p:spTgt spid="456"/>
                                        </p:tgtEl>
                                      </p:cBhvr>
                                    </p:animEffect>
                                  </p:childTnLst>
                                </p:cTn>
                              </p:par>
                              <p:par>
                                <p:cTn fill="hold" nodeType="withEffect" presetClass="entr" presetID="10" presetSubtype="0">
                                  <p:stCondLst>
                                    <p:cond delay="0"/>
                                  </p:stCondLst>
                                  <p:childTnLst>
                                    <p:set>
                                      <p:cBhvr>
                                        <p:cTn dur="1" fill="hold">
                                          <p:stCondLst>
                                            <p:cond delay="0"/>
                                          </p:stCondLst>
                                        </p:cTn>
                                        <p:tgtEl>
                                          <p:spTgt spid="457"/>
                                        </p:tgtEl>
                                        <p:attrNameLst>
                                          <p:attrName>style.visibility</p:attrName>
                                        </p:attrNameLst>
                                      </p:cBhvr>
                                      <p:to>
                                        <p:strVal val="visible"/>
                                      </p:to>
                                    </p:set>
                                    <p:animEffect filter="fade" transition="in">
                                      <p:cBhvr>
                                        <p:cTn dur="1000"/>
                                        <p:tgtEl>
                                          <p:spTgt spid="4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9"/>
                                        </p:tgtEl>
                                        <p:attrNameLst>
                                          <p:attrName>style.visibility</p:attrName>
                                        </p:attrNameLst>
                                      </p:cBhvr>
                                      <p:to>
                                        <p:strVal val="visible"/>
                                      </p:to>
                                    </p:set>
                                    <p:animEffect filter="fade" transition="in">
                                      <p:cBhvr>
                                        <p:cTn dur="1000"/>
                                        <p:tgtEl>
                                          <p:spTgt spid="459"/>
                                        </p:tgtEl>
                                      </p:cBhvr>
                                    </p:animEffect>
                                  </p:childTnLst>
                                </p:cTn>
                              </p:par>
                              <p:par>
                                <p:cTn fill="hold" nodeType="withEffect" presetClass="entr" presetID="10" presetSubtype="0">
                                  <p:stCondLst>
                                    <p:cond delay="0"/>
                                  </p:stCondLst>
                                  <p:childTnLst>
                                    <p:set>
                                      <p:cBhvr>
                                        <p:cTn dur="1" fill="hold">
                                          <p:stCondLst>
                                            <p:cond delay="0"/>
                                          </p:stCondLst>
                                        </p:cTn>
                                        <p:tgtEl>
                                          <p:spTgt spid="460"/>
                                        </p:tgtEl>
                                        <p:attrNameLst>
                                          <p:attrName>style.visibility</p:attrName>
                                        </p:attrNameLst>
                                      </p:cBhvr>
                                      <p:to>
                                        <p:strVal val="visible"/>
                                      </p:to>
                                    </p:set>
                                    <p:animEffect filter="fade" transition="in">
                                      <p:cBhvr>
                                        <p:cTn dur="1000"/>
                                        <p:tgtEl>
                                          <p:spTgt spid="460"/>
                                        </p:tgtEl>
                                      </p:cBhvr>
                                    </p:animEffect>
                                  </p:childTnLst>
                                </p:cTn>
                              </p:par>
                              <p:par>
                                <p:cTn fill="hold" nodeType="withEffect" presetClass="entr" presetID="10" presetSubtype="0">
                                  <p:stCondLst>
                                    <p:cond delay="0"/>
                                  </p:stCondLst>
                                  <p:childTnLst>
                                    <p:set>
                                      <p:cBhvr>
                                        <p:cTn dur="1" fill="hold">
                                          <p:stCondLst>
                                            <p:cond delay="0"/>
                                          </p:stCondLst>
                                        </p:cTn>
                                        <p:tgtEl>
                                          <p:spTgt spid="461"/>
                                        </p:tgtEl>
                                        <p:attrNameLst>
                                          <p:attrName>style.visibility</p:attrName>
                                        </p:attrNameLst>
                                      </p:cBhvr>
                                      <p:to>
                                        <p:strVal val="visible"/>
                                      </p:to>
                                    </p:set>
                                    <p:animEffect filter="fade" transition="in">
                                      <p:cBhvr>
                                        <p:cTn dur="1000"/>
                                        <p:tgtEl>
                                          <p:spTgt spid="461"/>
                                        </p:tgtEl>
                                      </p:cBhvr>
                                    </p:animEffect>
                                  </p:childTnLst>
                                </p:cTn>
                              </p:par>
                              <p:par>
                                <p:cTn fill="hold" nodeType="withEffect" presetClass="entr" presetID="10" presetSubtype="0">
                                  <p:stCondLst>
                                    <p:cond delay="0"/>
                                  </p:stCondLst>
                                  <p:childTnLst>
                                    <p:set>
                                      <p:cBhvr>
                                        <p:cTn dur="1" fill="hold">
                                          <p:stCondLst>
                                            <p:cond delay="0"/>
                                          </p:stCondLst>
                                        </p:cTn>
                                        <p:tgtEl>
                                          <p:spTgt spid="462"/>
                                        </p:tgtEl>
                                        <p:attrNameLst>
                                          <p:attrName>style.visibility</p:attrName>
                                        </p:attrNameLst>
                                      </p:cBhvr>
                                      <p:to>
                                        <p:strVal val="visible"/>
                                      </p:to>
                                    </p:set>
                                    <p:animEffect filter="fade" transition="in">
                                      <p:cBhvr>
                                        <p:cTn dur="1000"/>
                                        <p:tgtEl>
                                          <p:spTgt spid="462"/>
                                        </p:tgtEl>
                                      </p:cBhvr>
                                    </p:animEffect>
                                  </p:childTnLst>
                                </p:cTn>
                              </p:par>
                              <p:par>
                                <p:cTn fill="hold" nodeType="withEffect" presetClass="entr" presetID="10" presetSubtype="0">
                                  <p:stCondLst>
                                    <p:cond delay="0"/>
                                  </p:stCondLst>
                                  <p:childTnLst>
                                    <p:set>
                                      <p:cBhvr>
                                        <p:cTn dur="1" fill="hold">
                                          <p:stCondLst>
                                            <p:cond delay="0"/>
                                          </p:stCondLst>
                                        </p:cTn>
                                        <p:tgtEl>
                                          <p:spTgt spid="463"/>
                                        </p:tgtEl>
                                        <p:attrNameLst>
                                          <p:attrName>style.visibility</p:attrName>
                                        </p:attrNameLst>
                                      </p:cBhvr>
                                      <p:to>
                                        <p:strVal val="visible"/>
                                      </p:to>
                                    </p:set>
                                    <p:animEffect filter="fade" transition="in">
                                      <p:cBhvr>
                                        <p:cTn dur="1000"/>
                                        <p:tgtEl>
                                          <p:spTgt spid="463"/>
                                        </p:tgtEl>
                                      </p:cBhvr>
                                    </p:animEffect>
                                  </p:childTnLst>
                                </p:cTn>
                              </p:par>
                              <p:par>
                                <p:cTn fill="hold" nodeType="withEffect" presetClass="entr" presetID="10" presetSubtype="0">
                                  <p:stCondLst>
                                    <p:cond delay="0"/>
                                  </p:stCondLst>
                                  <p:childTnLst>
                                    <p:set>
                                      <p:cBhvr>
                                        <p:cTn dur="1" fill="hold">
                                          <p:stCondLst>
                                            <p:cond delay="0"/>
                                          </p:stCondLst>
                                        </p:cTn>
                                        <p:tgtEl>
                                          <p:spTgt spid="464"/>
                                        </p:tgtEl>
                                        <p:attrNameLst>
                                          <p:attrName>style.visibility</p:attrName>
                                        </p:attrNameLst>
                                      </p:cBhvr>
                                      <p:to>
                                        <p:strVal val="visible"/>
                                      </p:to>
                                    </p:set>
                                    <p:animEffect filter="fade" transition="in">
                                      <p:cBhvr>
                                        <p:cTn dur="1000"/>
                                        <p:tgtEl>
                                          <p:spTgt spid="4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5"/>
                                        </p:tgtEl>
                                        <p:attrNameLst>
                                          <p:attrName>style.visibility</p:attrName>
                                        </p:attrNameLst>
                                      </p:cBhvr>
                                      <p:to>
                                        <p:strVal val="visible"/>
                                      </p:to>
                                    </p:set>
                                    <p:animEffect filter="fade" transition="in">
                                      <p:cBhvr>
                                        <p:cTn dur="1000"/>
                                        <p:tgtEl>
                                          <p:spTgt spid="465"/>
                                        </p:tgtEl>
                                      </p:cBhvr>
                                    </p:animEffect>
                                  </p:childTnLst>
                                </p:cTn>
                              </p:par>
                              <p:par>
                                <p:cTn fill="hold" nodeType="withEffect" presetClass="entr" presetID="10" presetSubtype="0">
                                  <p:stCondLst>
                                    <p:cond delay="0"/>
                                  </p:stCondLst>
                                  <p:childTnLst>
                                    <p:set>
                                      <p:cBhvr>
                                        <p:cTn dur="1" fill="hold">
                                          <p:stCondLst>
                                            <p:cond delay="0"/>
                                          </p:stCondLst>
                                        </p:cTn>
                                        <p:tgtEl>
                                          <p:spTgt spid="468"/>
                                        </p:tgtEl>
                                        <p:attrNameLst>
                                          <p:attrName>style.visibility</p:attrName>
                                        </p:attrNameLst>
                                      </p:cBhvr>
                                      <p:to>
                                        <p:strVal val="visible"/>
                                      </p:to>
                                    </p:set>
                                    <p:animEffect filter="fade" transition="in">
                                      <p:cBhvr>
                                        <p:cTn dur="1000"/>
                                        <p:tgtEl>
                                          <p:spTgt spid="468"/>
                                        </p:tgtEl>
                                      </p:cBhvr>
                                    </p:animEffect>
                                  </p:childTnLst>
                                </p:cTn>
                              </p:par>
                              <p:par>
                                <p:cTn fill="hold" nodeType="withEffect" presetClass="entr" presetID="10" presetSubtype="0">
                                  <p:stCondLst>
                                    <p:cond delay="0"/>
                                  </p:stCondLst>
                                  <p:childTnLst>
                                    <p:set>
                                      <p:cBhvr>
                                        <p:cTn dur="1" fill="hold">
                                          <p:stCondLst>
                                            <p:cond delay="0"/>
                                          </p:stCondLst>
                                        </p:cTn>
                                        <p:tgtEl>
                                          <p:spTgt spid="458"/>
                                        </p:tgtEl>
                                        <p:attrNameLst>
                                          <p:attrName>style.visibility</p:attrName>
                                        </p:attrNameLst>
                                      </p:cBhvr>
                                      <p:to>
                                        <p:strVal val="visible"/>
                                      </p:to>
                                    </p:set>
                                    <p:animEffect filter="fade" transition="in">
                                      <p:cBhvr>
                                        <p:cTn dur="1000"/>
                                        <p:tgtEl>
                                          <p:spTgt spid="4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6"/>
                                        </p:tgtEl>
                                        <p:attrNameLst>
                                          <p:attrName>style.visibility</p:attrName>
                                        </p:attrNameLst>
                                      </p:cBhvr>
                                      <p:to>
                                        <p:strVal val="visible"/>
                                      </p:to>
                                    </p:set>
                                    <p:animEffect filter="fade" transition="in">
                                      <p:cBhvr>
                                        <p:cTn dur="1000"/>
                                        <p:tgtEl>
                                          <p:spTgt spid="466"/>
                                        </p:tgtEl>
                                      </p:cBhvr>
                                    </p:animEffect>
                                  </p:childTnLst>
                                </p:cTn>
                              </p:par>
                              <p:par>
                                <p:cTn fill="hold" nodeType="withEffect" presetClass="entr" presetID="10" presetSubtype="0">
                                  <p:stCondLst>
                                    <p:cond delay="0"/>
                                  </p:stCondLst>
                                  <p:childTnLst>
                                    <p:set>
                                      <p:cBhvr>
                                        <p:cTn dur="1" fill="hold">
                                          <p:stCondLst>
                                            <p:cond delay="0"/>
                                          </p:stCondLst>
                                        </p:cTn>
                                        <p:tgtEl>
                                          <p:spTgt spid="467"/>
                                        </p:tgtEl>
                                        <p:attrNameLst>
                                          <p:attrName>style.visibility</p:attrName>
                                        </p:attrNameLst>
                                      </p:cBhvr>
                                      <p:to>
                                        <p:strVal val="visible"/>
                                      </p:to>
                                    </p:set>
                                    <p:animEffect filter="fade" transition="in">
                                      <p:cBhvr>
                                        <p:cTn dur="1000"/>
                                        <p:tgtEl>
                                          <p:spTgt spid="4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 can stack layers!</a:t>
            </a:r>
            <a:endParaRPr/>
          </a:p>
        </p:txBody>
      </p:sp>
      <p:sp>
        <p:nvSpPr>
          <p:cNvPr id="474" name="Google Shape;474;p40"/>
          <p:cNvSpPr/>
          <p:nvPr/>
        </p:nvSpPr>
        <p:spPr>
          <a:xfrm>
            <a:off x="1182350" y="2241575"/>
            <a:ext cx="375900" cy="3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lt1"/>
                </a:solidFill>
              </a:rPr>
              <a:t>x</a:t>
            </a:r>
            <a:r>
              <a:rPr baseline="-25000" lang="en" sz="700">
                <a:solidFill>
                  <a:schemeClr val="lt1"/>
                </a:solidFill>
              </a:rPr>
              <a:t>1</a:t>
            </a:r>
            <a:endParaRPr baseline="-25000" sz="700">
              <a:solidFill>
                <a:schemeClr val="lt1"/>
              </a:solidFill>
            </a:endParaRPr>
          </a:p>
        </p:txBody>
      </p:sp>
      <p:sp>
        <p:nvSpPr>
          <p:cNvPr id="475" name="Google Shape;475;p40"/>
          <p:cNvSpPr/>
          <p:nvPr/>
        </p:nvSpPr>
        <p:spPr>
          <a:xfrm>
            <a:off x="1182350" y="3198800"/>
            <a:ext cx="375900" cy="375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lt1"/>
                </a:solidFill>
              </a:rPr>
              <a:t>x</a:t>
            </a:r>
            <a:r>
              <a:rPr baseline="-25000" lang="en" sz="700">
                <a:solidFill>
                  <a:schemeClr val="lt1"/>
                </a:solidFill>
              </a:rPr>
              <a:t>2</a:t>
            </a:r>
            <a:endParaRPr/>
          </a:p>
        </p:txBody>
      </p:sp>
      <p:sp>
        <p:nvSpPr>
          <p:cNvPr id="476" name="Google Shape;476;p40"/>
          <p:cNvSpPr/>
          <p:nvPr/>
        </p:nvSpPr>
        <p:spPr>
          <a:xfrm>
            <a:off x="3014550" y="2645125"/>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0"/>
          <p:cNvSpPr/>
          <p:nvPr/>
        </p:nvSpPr>
        <p:spPr>
          <a:xfrm>
            <a:off x="3014550" y="3619450"/>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8" name="Google Shape;478;p40"/>
          <p:cNvCxnSpPr>
            <a:stCxn id="474" idx="6"/>
            <a:endCxn id="479" idx="2"/>
          </p:cNvCxnSpPr>
          <p:nvPr/>
        </p:nvCxnSpPr>
        <p:spPr>
          <a:xfrm flipH="1" rot="10800000">
            <a:off x="1558250" y="1858625"/>
            <a:ext cx="1456200" cy="570900"/>
          </a:xfrm>
          <a:prstGeom prst="straightConnector1">
            <a:avLst/>
          </a:prstGeom>
          <a:noFill/>
          <a:ln cap="flat" cmpd="sng" w="9525">
            <a:solidFill>
              <a:schemeClr val="dk2"/>
            </a:solidFill>
            <a:prstDash val="solid"/>
            <a:round/>
            <a:headEnd len="med" w="med" type="none"/>
            <a:tailEnd len="med" w="med" type="none"/>
          </a:ln>
        </p:spPr>
      </p:cxnSp>
      <p:cxnSp>
        <p:nvCxnSpPr>
          <p:cNvPr id="480" name="Google Shape;480;p40"/>
          <p:cNvCxnSpPr>
            <a:stCxn id="474" idx="6"/>
            <a:endCxn id="476" idx="2"/>
          </p:cNvCxnSpPr>
          <p:nvPr/>
        </p:nvCxnSpPr>
        <p:spPr>
          <a:xfrm>
            <a:off x="1558250" y="2429525"/>
            <a:ext cx="1456200" cy="403500"/>
          </a:xfrm>
          <a:prstGeom prst="straightConnector1">
            <a:avLst/>
          </a:prstGeom>
          <a:noFill/>
          <a:ln cap="flat" cmpd="sng" w="9525">
            <a:solidFill>
              <a:schemeClr val="dk2"/>
            </a:solidFill>
            <a:prstDash val="solid"/>
            <a:round/>
            <a:headEnd len="med" w="med" type="none"/>
            <a:tailEnd len="med" w="med" type="none"/>
          </a:ln>
        </p:spPr>
      </p:cxnSp>
      <p:cxnSp>
        <p:nvCxnSpPr>
          <p:cNvPr id="481" name="Google Shape;481;p40"/>
          <p:cNvCxnSpPr>
            <a:stCxn id="474" idx="6"/>
            <a:endCxn id="477" idx="2"/>
          </p:cNvCxnSpPr>
          <p:nvPr/>
        </p:nvCxnSpPr>
        <p:spPr>
          <a:xfrm>
            <a:off x="1558250" y="2429525"/>
            <a:ext cx="1456200" cy="1377900"/>
          </a:xfrm>
          <a:prstGeom prst="straightConnector1">
            <a:avLst/>
          </a:prstGeom>
          <a:noFill/>
          <a:ln cap="flat" cmpd="sng" w="9525">
            <a:solidFill>
              <a:schemeClr val="dk2"/>
            </a:solidFill>
            <a:prstDash val="solid"/>
            <a:round/>
            <a:headEnd len="med" w="med" type="none"/>
            <a:tailEnd len="med" w="med" type="none"/>
          </a:ln>
        </p:spPr>
      </p:cxnSp>
      <p:cxnSp>
        <p:nvCxnSpPr>
          <p:cNvPr id="482" name="Google Shape;482;p40"/>
          <p:cNvCxnSpPr>
            <a:stCxn id="475" idx="6"/>
            <a:endCxn id="479" idx="2"/>
          </p:cNvCxnSpPr>
          <p:nvPr/>
        </p:nvCxnSpPr>
        <p:spPr>
          <a:xfrm flipH="1" rot="10800000">
            <a:off x="1558250" y="1858850"/>
            <a:ext cx="1456200" cy="1527900"/>
          </a:xfrm>
          <a:prstGeom prst="straightConnector1">
            <a:avLst/>
          </a:prstGeom>
          <a:noFill/>
          <a:ln cap="flat" cmpd="sng" w="9525">
            <a:solidFill>
              <a:schemeClr val="dk2"/>
            </a:solidFill>
            <a:prstDash val="solid"/>
            <a:round/>
            <a:headEnd len="med" w="med" type="none"/>
            <a:tailEnd len="med" w="med" type="none"/>
          </a:ln>
        </p:spPr>
      </p:cxnSp>
      <p:cxnSp>
        <p:nvCxnSpPr>
          <p:cNvPr id="483" name="Google Shape;483;p40"/>
          <p:cNvCxnSpPr>
            <a:stCxn id="475" idx="6"/>
            <a:endCxn id="476" idx="2"/>
          </p:cNvCxnSpPr>
          <p:nvPr/>
        </p:nvCxnSpPr>
        <p:spPr>
          <a:xfrm flipH="1" rot="10800000">
            <a:off x="1558250" y="2832950"/>
            <a:ext cx="1456200" cy="553800"/>
          </a:xfrm>
          <a:prstGeom prst="straightConnector1">
            <a:avLst/>
          </a:prstGeom>
          <a:noFill/>
          <a:ln cap="flat" cmpd="sng" w="9525">
            <a:solidFill>
              <a:schemeClr val="dk2"/>
            </a:solidFill>
            <a:prstDash val="solid"/>
            <a:round/>
            <a:headEnd len="med" w="med" type="none"/>
            <a:tailEnd len="med" w="med" type="none"/>
          </a:ln>
        </p:spPr>
      </p:cxnSp>
      <p:cxnSp>
        <p:nvCxnSpPr>
          <p:cNvPr id="484" name="Google Shape;484;p40"/>
          <p:cNvCxnSpPr>
            <a:stCxn id="475" idx="6"/>
            <a:endCxn id="477" idx="2"/>
          </p:cNvCxnSpPr>
          <p:nvPr/>
        </p:nvCxnSpPr>
        <p:spPr>
          <a:xfrm>
            <a:off x="1558250" y="3386750"/>
            <a:ext cx="1456200" cy="420600"/>
          </a:xfrm>
          <a:prstGeom prst="straightConnector1">
            <a:avLst/>
          </a:prstGeom>
          <a:noFill/>
          <a:ln cap="flat" cmpd="sng" w="9525">
            <a:solidFill>
              <a:schemeClr val="dk2"/>
            </a:solidFill>
            <a:prstDash val="solid"/>
            <a:round/>
            <a:headEnd len="med" w="med" type="none"/>
            <a:tailEnd len="med" w="med" type="none"/>
          </a:ln>
        </p:spPr>
      </p:cxnSp>
      <p:grpSp>
        <p:nvGrpSpPr>
          <p:cNvPr id="485" name="Google Shape;485;p40"/>
          <p:cNvGrpSpPr/>
          <p:nvPr/>
        </p:nvGrpSpPr>
        <p:grpSpPr>
          <a:xfrm>
            <a:off x="3014550" y="1670800"/>
            <a:ext cx="375900" cy="375900"/>
            <a:chOff x="3014550" y="1670800"/>
            <a:chExt cx="375900" cy="375900"/>
          </a:xfrm>
        </p:grpSpPr>
        <p:sp>
          <p:nvSpPr>
            <p:cNvPr id="479" name="Google Shape;479;p40"/>
            <p:cNvSpPr/>
            <p:nvPr/>
          </p:nvSpPr>
          <p:spPr>
            <a:xfrm>
              <a:off x="3014550" y="1670800"/>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 name="Google Shape;486;p40"/>
            <p:cNvGrpSpPr/>
            <p:nvPr/>
          </p:nvGrpSpPr>
          <p:grpSpPr>
            <a:xfrm>
              <a:off x="3130425" y="1775925"/>
              <a:ext cx="144125" cy="111000"/>
              <a:chOff x="3796550" y="2387575"/>
              <a:chExt cx="144125" cy="111000"/>
            </a:xfrm>
          </p:grpSpPr>
          <p:cxnSp>
            <p:nvCxnSpPr>
              <p:cNvPr id="487" name="Google Shape;487;p40"/>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488" name="Google Shape;488;p40"/>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grpSp>
      <p:grpSp>
        <p:nvGrpSpPr>
          <p:cNvPr id="489" name="Google Shape;489;p40"/>
          <p:cNvGrpSpPr/>
          <p:nvPr/>
        </p:nvGrpSpPr>
        <p:grpSpPr>
          <a:xfrm>
            <a:off x="3130438" y="2777575"/>
            <a:ext cx="144125" cy="111000"/>
            <a:chOff x="3796550" y="2387575"/>
            <a:chExt cx="144125" cy="111000"/>
          </a:xfrm>
        </p:grpSpPr>
        <p:cxnSp>
          <p:nvCxnSpPr>
            <p:cNvPr id="490" name="Google Shape;490;p40"/>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491" name="Google Shape;491;p40"/>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grpSp>
        <p:nvGrpSpPr>
          <p:cNvPr id="492" name="Google Shape;492;p40"/>
          <p:cNvGrpSpPr/>
          <p:nvPr/>
        </p:nvGrpSpPr>
        <p:grpSpPr>
          <a:xfrm>
            <a:off x="3130438" y="3751900"/>
            <a:ext cx="144125" cy="111000"/>
            <a:chOff x="3796550" y="2387575"/>
            <a:chExt cx="144125" cy="111000"/>
          </a:xfrm>
        </p:grpSpPr>
        <p:cxnSp>
          <p:nvCxnSpPr>
            <p:cNvPr id="493" name="Google Shape;493;p40"/>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494" name="Google Shape;494;p40"/>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sp>
        <p:nvSpPr>
          <p:cNvPr id="495" name="Google Shape;495;p40"/>
          <p:cNvSpPr/>
          <p:nvPr/>
        </p:nvSpPr>
        <p:spPr>
          <a:xfrm>
            <a:off x="6437600" y="2645125"/>
            <a:ext cx="375900" cy="375900"/>
          </a:xfrm>
          <a:prstGeom prst="ellipse">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600">
                <a:solidFill>
                  <a:schemeClr val="lt1"/>
                </a:solidFill>
              </a:rPr>
              <a:t>y</a:t>
            </a:r>
            <a:endParaRPr baseline="-25000" sz="600">
              <a:solidFill>
                <a:schemeClr val="lt1"/>
              </a:solidFill>
            </a:endParaRPr>
          </a:p>
        </p:txBody>
      </p:sp>
      <p:grpSp>
        <p:nvGrpSpPr>
          <p:cNvPr id="496" name="Google Shape;496;p40"/>
          <p:cNvGrpSpPr/>
          <p:nvPr/>
        </p:nvGrpSpPr>
        <p:grpSpPr>
          <a:xfrm>
            <a:off x="4519725" y="2128000"/>
            <a:ext cx="375900" cy="375900"/>
            <a:chOff x="3014550" y="1670800"/>
            <a:chExt cx="375900" cy="375900"/>
          </a:xfrm>
        </p:grpSpPr>
        <p:sp>
          <p:nvSpPr>
            <p:cNvPr id="497" name="Google Shape;497;p40"/>
            <p:cNvSpPr/>
            <p:nvPr/>
          </p:nvSpPr>
          <p:spPr>
            <a:xfrm>
              <a:off x="3014550" y="1670800"/>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 name="Google Shape;498;p40"/>
            <p:cNvGrpSpPr/>
            <p:nvPr/>
          </p:nvGrpSpPr>
          <p:grpSpPr>
            <a:xfrm>
              <a:off x="3130425" y="1775925"/>
              <a:ext cx="144125" cy="111000"/>
              <a:chOff x="3796550" y="2387575"/>
              <a:chExt cx="144125" cy="111000"/>
            </a:xfrm>
          </p:grpSpPr>
          <p:cxnSp>
            <p:nvCxnSpPr>
              <p:cNvPr id="499" name="Google Shape;499;p40"/>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500" name="Google Shape;500;p40"/>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grpSp>
      <p:grpSp>
        <p:nvGrpSpPr>
          <p:cNvPr id="501" name="Google Shape;501;p40"/>
          <p:cNvGrpSpPr/>
          <p:nvPr/>
        </p:nvGrpSpPr>
        <p:grpSpPr>
          <a:xfrm>
            <a:off x="4519725" y="1113700"/>
            <a:ext cx="375900" cy="375900"/>
            <a:chOff x="3014550" y="1670800"/>
            <a:chExt cx="375900" cy="375900"/>
          </a:xfrm>
        </p:grpSpPr>
        <p:sp>
          <p:nvSpPr>
            <p:cNvPr id="502" name="Google Shape;502;p40"/>
            <p:cNvSpPr/>
            <p:nvPr/>
          </p:nvSpPr>
          <p:spPr>
            <a:xfrm>
              <a:off x="3014550" y="1670800"/>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 name="Google Shape;503;p40"/>
            <p:cNvGrpSpPr/>
            <p:nvPr/>
          </p:nvGrpSpPr>
          <p:grpSpPr>
            <a:xfrm>
              <a:off x="3130425" y="1775925"/>
              <a:ext cx="144125" cy="111000"/>
              <a:chOff x="3796550" y="2387575"/>
              <a:chExt cx="144125" cy="111000"/>
            </a:xfrm>
          </p:grpSpPr>
          <p:cxnSp>
            <p:nvCxnSpPr>
              <p:cNvPr id="504" name="Google Shape;504;p40"/>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505" name="Google Shape;505;p40"/>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grpSp>
      <p:grpSp>
        <p:nvGrpSpPr>
          <p:cNvPr id="506" name="Google Shape;506;p40"/>
          <p:cNvGrpSpPr/>
          <p:nvPr/>
        </p:nvGrpSpPr>
        <p:grpSpPr>
          <a:xfrm>
            <a:off x="4519725" y="3995350"/>
            <a:ext cx="375900" cy="375900"/>
            <a:chOff x="3014550" y="1670800"/>
            <a:chExt cx="375900" cy="375900"/>
          </a:xfrm>
        </p:grpSpPr>
        <p:sp>
          <p:nvSpPr>
            <p:cNvPr id="507" name="Google Shape;507;p40"/>
            <p:cNvSpPr/>
            <p:nvPr/>
          </p:nvSpPr>
          <p:spPr>
            <a:xfrm>
              <a:off x="3014550" y="1670800"/>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40"/>
            <p:cNvGrpSpPr/>
            <p:nvPr/>
          </p:nvGrpSpPr>
          <p:grpSpPr>
            <a:xfrm>
              <a:off x="3130425" y="1775925"/>
              <a:ext cx="144125" cy="111000"/>
              <a:chOff x="3796550" y="2387575"/>
              <a:chExt cx="144125" cy="111000"/>
            </a:xfrm>
          </p:grpSpPr>
          <p:cxnSp>
            <p:nvCxnSpPr>
              <p:cNvPr id="509" name="Google Shape;509;p40"/>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510" name="Google Shape;510;p40"/>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grpSp>
      <p:grpSp>
        <p:nvGrpSpPr>
          <p:cNvPr id="511" name="Google Shape;511;p40"/>
          <p:cNvGrpSpPr/>
          <p:nvPr/>
        </p:nvGrpSpPr>
        <p:grpSpPr>
          <a:xfrm>
            <a:off x="4519725" y="3142300"/>
            <a:ext cx="375900" cy="375900"/>
            <a:chOff x="3014550" y="1670800"/>
            <a:chExt cx="375900" cy="375900"/>
          </a:xfrm>
        </p:grpSpPr>
        <p:sp>
          <p:nvSpPr>
            <p:cNvPr id="512" name="Google Shape;512;p40"/>
            <p:cNvSpPr/>
            <p:nvPr/>
          </p:nvSpPr>
          <p:spPr>
            <a:xfrm>
              <a:off x="3014550" y="1670800"/>
              <a:ext cx="375900" cy="3759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40"/>
            <p:cNvGrpSpPr/>
            <p:nvPr/>
          </p:nvGrpSpPr>
          <p:grpSpPr>
            <a:xfrm>
              <a:off x="3130425" y="1775925"/>
              <a:ext cx="144125" cy="111000"/>
              <a:chOff x="3796550" y="2387575"/>
              <a:chExt cx="144125" cy="111000"/>
            </a:xfrm>
          </p:grpSpPr>
          <p:cxnSp>
            <p:nvCxnSpPr>
              <p:cNvPr id="514" name="Google Shape;514;p40"/>
              <p:cNvCxnSpPr/>
              <p:nvPr/>
            </p:nvCxnSpPr>
            <p:spPr>
              <a:xfrm>
                <a:off x="3796550" y="2498500"/>
                <a:ext cx="85500" cy="0"/>
              </a:xfrm>
              <a:prstGeom prst="straightConnector1">
                <a:avLst/>
              </a:prstGeom>
              <a:noFill/>
              <a:ln cap="flat" cmpd="sng" w="19050">
                <a:solidFill>
                  <a:schemeClr val="lt1"/>
                </a:solidFill>
                <a:prstDash val="solid"/>
                <a:round/>
                <a:headEnd len="med" w="med" type="none"/>
                <a:tailEnd len="med" w="med" type="none"/>
              </a:ln>
            </p:spPr>
          </p:cxnSp>
          <p:cxnSp>
            <p:nvCxnSpPr>
              <p:cNvPr id="515" name="Google Shape;515;p40"/>
              <p:cNvCxnSpPr/>
              <p:nvPr/>
            </p:nvCxnSpPr>
            <p:spPr>
              <a:xfrm flipH="1">
                <a:off x="3876475" y="2387575"/>
                <a:ext cx="64200" cy="111000"/>
              </a:xfrm>
              <a:prstGeom prst="straightConnector1">
                <a:avLst/>
              </a:prstGeom>
              <a:noFill/>
              <a:ln cap="flat" cmpd="sng" w="19050">
                <a:solidFill>
                  <a:schemeClr val="lt1"/>
                </a:solidFill>
                <a:prstDash val="solid"/>
                <a:round/>
                <a:headEnd len="med" w="med" type="none"/>
                <a:tailEnd len="med" w="med" type="none"/>
              </a:ln>
            </p:spPr>
          </p:cxnSp>
        </p:grpSp>
      </p:grpSp>
      <p:cxnSp>
        <p:nvCxnSpPr>
          <p:cNvPr id="516" name="Google Shape;516;p40"/>
          <p:cNvCxnSpPr>
            <a:stCxn id="479" idx="6"/>
            <a:endCxn id="502" idx="2"/>
          </p:cNvCxnSpPr>
          <p:nvPr/>
        </p:nvCxnSpPr>
        <p:spPr>
          <a:xfrm flipH="1" rot="10800000">
            <a:off x="3390450" y="1301650"/>
            <a:ext cx="1129200" cy="557100"/>
          </a:xfrm>
          <a:prstGeom prst="straightConnector1">
            <a:avLst/>
          </a:prstGeom>
          <a:noFill/>
          <a:ln cap="flat" cmpd="sng" w="9525">
            <a:solidFill>
              <a:schemeClr val="dk2"/>
            </a:solidFill>
            <a:prstDash val="solid"/>
            <a:round/>
            <a:headEnd len="med" w="med" type="none"/>
            <a:tailEnd len="med" w="med" type="none"/>
          </a:ln>
        </p:spPr>
      </p:cxnSp>
      <p:cxnSp>
        <p:nvCxnSpPr>
          <p:cNvPr id="517" name="Google Shape;517;p40"/>
          <p:cNvCxnSpPr>
            <a:stCxn id="479" idx="6"/>
            <a:endCxn id="497" idx="2"/>
          </p:cNvCxnSpPr>
          <p:nvPr/>
        </p:nvCxnSpPr>
        <p:spPr>
          <a:xfrm>
            <a:off x="3390450" y="1858750"/>
            <a:ext cx="1129200" cy="457200"/>
          </a:xfrm>
          <a:prstGeom prst="straightConnector1">
            <a:avLst/>
          </a:prstGeom>
          <a:noFill/>
          <a:ln cap="flat" cmpd="sng" w="9525">
            <a:solidFill>
              <a:schemeClr val="dk2"/>
            </a:solidFill>
            <a:prstDash val="solid"/>
            <a:round/>
            <a:headEnd len="med" w="med" type="none"/>
            <a:tailEnd len="med" w="med" type="none"/>
          </a:ln>
        </p:spPr>
      </p:cxnSp>
      <p:cxnSp>
        <p:nvCxnSpPr>
          <p:cNvPr id="518" name="Google Shape;518;p40"/>
          <p:cNvCxnSpPr>
            <a:stCxn id="479" idx="6"/>
            <a:endCxn id="512" idx="2"/>
          </p:cNvCxnSpPr>
          <p:nvPr/>
        </p:nvCxnSpPr>
        <p:spPr>
          <a:xfrm>
            <a:off x="3390450" y="1858750"/>
            <a:ext cx="1129200" cy="1471500"/>
          </a:xfrm>
          <a:prstGeom prst="straightConnector1">
            <a:avLst/>
          </a:prstGeom>
          <a:noFill/>
          <a:ln cap="flat" cmpd="sng" w="9525">
            <a:solidFill>
              <a:schemeClr val="dk2"/>
            </a:solidFill>
            <a:prstDash val="solid"/>
            <a:round/>
            <a:headEnd len="med" w="med" type="none"/>
            <a:tailEnd len="med" w="med" type="none"/>
          </a:ln>
        </p:spPr>
      </p:cxnSp>
      <p:cxnSp>
        <p:nvCxnSpPr>
          <p:cNvPr id="519" name="Google Shape;519;p40"/>
          <p:cNvCxnSpPr>
            <a:stCxn id="479" idx="6"/>
            <a:endCxn id="507" idx="2"/>
          </p:cNvCxnSpPr>
          <p:nvPr/>
        </p:nvCxnSpPr>
        <p:spPr>
          <a:xfrm>
            <a:off x="3390450" y="1858750"/>
            <a:ext cx="1129200" cy="2324700"/>
          </a:xfrm>
          <a:prstGeom prst="straightConnector1">
            <a:avLst/>
          </a:prstGeom>
          <a:noFill/>
          <a:ln cap="flat" cmpd="sng" w="9525">
            <a:solidFill>
              <a:schemeClr val="dk2"/>
            </a:solidFill>
            <a:prstDash val="solid"/>
            <a:round/>
            <a:headEnd len="med" w="med" type="none"/>
            <a:tailEnd len="med" w="med" type="none"/>
          </a:ln>
        </p:spPr>
      </p:cxnSp>
      <p:cxnSp>
        <p:nvCxnSpPr>
          <p:cNvPr id="520" name="Google Shape;520;p40"/>
          <p:cNvCxnSpPr>
            <a:stCxn id="476" idx="6"/>
            <a:endCxn id="502" idx="2"/>
          </p:cNvCxnSpPr>
          <p:nvPr/>
        </p:nvCxnSpPr>
        <p:spPr>
          <a:xfrm flipH="1" rot="10800000">
            <a:off x="3390450" y="1301575"/>
            <a:ext cx="1129200" cy="1531500"/>
          </a:xfrm>
          <a:prstGeom prst="straightConnector1">
            <a:avLst/>
          </a:prstGeom>
          <a:noFill/>
          <a:ln cap="flat" cmpd="sng" w="9525">
            <a:solidFill>
              <a:schemeClr val="dk2"/>
            </a:solidFill>
            <a:prstDash val="solid"/>
            <a:round/>
            <a:headEnd len="med" w="med" type="none"/>
            <a:tailEnd len="med" w="med" type="none"/>
          </a:ln>
        </p:spPr>
      </p:cxnSp>
      <p:cxnSp>
        <p:nvCxnSpPr>
          <p:cNvPr id="521" name="Google Shape;521;p40"/>
          <p:cNvCxnSpPr>
            <a:endCxn id="497" idx="2"/>
          </p:cNvCxnSpPr>
          <p:nvPr/>
        </p:nvCxnSpPr>
        <p:spPr>
          <a:xfrm flipH="1" rot="10800000">
            <a:off x="3390525" y="2315950"/>
            <a:ext cx="1129200" cy="517200"/>
          </a:xfrm>
          <a:prstGeom prst="straightConnector1">
            <a:avLst/>
          </a:prstGeom>
          <a:noFill/>
          <a:ln cap="flat" cmpd="sng" w="9525">
            <a:solidFill>
              <a:schemeClr val="dk2"/>
            </a:solidFill>
            <a:prstDash val="solid"/>
            <a:round/>
            <a:headEnd len="med" w="med" type="none"/>
            <a:tailEnd len="med" w="med" type="none"/>
          </a:ln>
        </p:spPr>
      </p:cxnSp>
      <p:cxnSp>
        <p:nvCxnSpPr>
          <p:cNvPr id="522" name="Google Shape;522;p40"/>
          <p:cNvCxnSpPr>
            <a:stCxn id="476" idx="6"/>
            <a:endCxn id="512" idx="2"/>
          </p:cNvCxnSpPr>
          <p:nvPr/>
        </p:nvCxnSpPr>
        <p:spPr>
          <a:xfrm>
            <a:off x="3390450" y="2833075"/>
            <a:ext cx="1129200" cy="497100"/>
          </a:xfrm>
          <a:prstGeom prst="straightConnector1">
            <a:avLst/>
          </a:prstGeom>
          <a:noFill/>
          <a:ln cap="flat" cmpd="sng" w="9525">
            <a:solidFill>
              <a:schemeClr val="dk2"/>
            </a:solidFill>
            <a:prstDash val="solid"/>
            <a:round/>
            <a:headEnd len="med" w="med" type="none"/>
            <a:tailEnd len="med" w="med" type="none"/>
          </a:ln>
        </p:spPr>
      </p:cxnSp>
      <p:cxnSp>
        <p:nvCxnSpPr>
          <p:cNvPr id="523" name="Google Shape;523;p40"/>
          <p:cNvCxnSpPr>
            <a:stCxn id="476" idx="6"/>
            <a:endCxn id="507" idx="2"/>
          </p:cNvCxnSpPr>
          <p:nvPr/>
        </p:nvCxnSpPr>
        <p:spPr>
          <a:xfrm>
            <a:off x="3390450" y="2833075"/>
            <a:ext cx="1129200" cy="1350300"/>
          </a:xfrm>
          <a:prstGeom prst="straightConnector1">
            <a:avLst/>
          </a:prstGeom>
          <a:noFill/>
          <a:ln cap="flat" cmpd="sng" w="9525">
            <a:solidFill>
              <a:schemeClr val="dk2"/>
            </a:solidFill>
            <a:prstDash val="solid"/>
            <a:round/>
            <a:headEnd len="med" w="med" type="none"/>
            <a:tailEnd len="med" w="med" type="none"/>
          </a:ln>
        </p:spPr>
      </p:cxnSp>
      <p:cxnSp>
        <p:nvCxnSpPr>
          <p:cNvPr id="524" name="Google Shape;524;p40"/>
          <p:cNvCxnSpPr>
            <a:stCxn id="477" idx="6"/>
            <a:endCxn id="502" idx="2"/>
          </p:cNvCxnSpPr>
          <p:nvPr/>
        </p:nvCxnSpPr>
        <p:spPr>
          <a:xfrm flipH="1" rot="10800000">
            <a:off x="3390450" y="1301800"/>
            <a:ext cx="1129200" cy="2505600"/>
          </a:xfrm>
          <a:prstGeom prst="straightConnector1">
            <a:avLst/>
          </a:prstGeom>
          <a:noFill/>
          <a:ln cap="flat" cmpd="sng" w="9525">
            <a:solidFill>
              <a:schemeClr val="dk2"/>
            </a:solidFill>
            <a:prstDash val="solid"/>
            <a:round/>
            <a:headEnd len="med" w="med" type="none"/>
            <a:tailEnd len="med" w="med" type="none"/>
          </a:ln>
        </p:spPr>
      </p:cxnSp>
      <p:cxnSp>
        <p:nvCxnSpPr>
          <p:cNvPr id="525" name="Google Shape;525;p40"/>
          <p:cNvCxnSpPr>
            <a:endCxn id="497" idx="2"/>
          </p:cNvCxnSpPr>
          <p:nvPr/>
        </p:nvCxnSpPr>
        <p:spPr>
          <a:xfrm flipH="1" rot="10800000">
            <a:off x="3390525" y="2315950"/>
            <a:ext cx="1129200" cy="1491300"/>
          </a:xfrm>
          <a:prstGeom prst="straightConnector1">
            <a:avLst/>
          </a:prstGeom>
          <a:noFill/>
          <a:ln cap="flat" cmpd="sng" w="9525">
            <a:solidFill>
              <a:schemeClr val="dk2"/>
            </a:solidFill>
            <a:prstDash val="solid"/>
            <a:round/>
            <a:headEnd len="med" w="med" type="none"/>
            <a:tailEnd len="med" w="med" type="none"/>
          </a:ln>
        </p:spPr>
      </p:cxnSp>
      <p:cxnSp>
        <p:nvCxnSpPr>
          <p:cNvPr id="526" name="Google Shape;526;p40"/>
          <p:cNvCxnSpPr>
            <a:stCxn id="477" idx="6"/>
            <a:endCxn id="512" idx="2"/>
          </p:cNvCxnSpPr>
          <p:nvPr/>
        </p:nvCxnSpPr>
        <p:spPr>
          <a:xfrm flipH="1" rot="10800000">
            <a:off x="3390450" y="3330400"/>
            <a:ext cx="1129200" cy="477000"/>
          </a:xfrm>
          <a:prstGeom prst="straightConnector1">
            <a:avLst/>
          </a:prstGeom>
          <a:noFill/>
          <a:ln cap="flat" cmpd="sng" w="9525">
            <a:solidFill>
              <a:schemeClr val="dk2"/>
            </a:solidFill>
            <a:prstDash val="solid"/>
            <a:round/>
            <a:headEnd len="med" w="med" type="none"/>
            <a:tailEnd len="med" w="med" type="none"/>
          </a:ln>
        </p:spPr>
      </p:cxnSp>
      <p:cxnSp>
        <p:nvCxnSpPr>
          <p:cNvPr id="527" name="Google Shape;527;p40"/>
          <p:cNvCxnSpPr>
            <a:endCxn id="507" idx="2"/>
          </p:cNvCxnSpPr>
          <p:nvPr/>
        </p:nvCxnSpPr>
        <p:spPr>
          <a:xfrm>
            <a:off x="3390525" y="3807400"/>
            <a:ext cx="1129200" cy="375900"/>
          </a:xfrm>
          <a:prstGeom prst="straightConnector1">
            <a:avLst/>
          </a:prstGeom>
          <a:noFill/>
          <a:ln cap="flat" cmpd="sng" w="9525">
            <a:solidFill>
              <a:schemeClr val="dk2"/>
            </a:solidFill>
            <a:prstDash val="solid"/>
            <a:round/>
            <a:headEnd len="med" w="med" type="none"/>
            <a:tailEnd len="med" w="med" type="none"/>
          </a:ln>
        </p:spPr>
      </p:cxnSp>
      <p:cxnSp>
        <p:nvCxnSpPr>
          <p:cNvPr id="528" name="Google Shape;528;p40"/>
          <p:cNvCxnSpPr>
            <a:stCxn id="502" idx="6"/>
            <a:endCxn id="495" idx="2"/>
          </p:cNvCxnSpPr>
          <p:nvPr/>
        </p:nvCxnSpPr>
        <p:spPr>
          <a:xfrm>
            <a:off x="4895625" y="1301650"/>
            <a:ext cx="1542000" cy="1531500"/>
          </a:xfrm>
          <a:prstGeom prst="straightConnector1">
            <a:avLst/>
          </a:prstGeom>
          <a:noFill/>
          <a:ln cap="flat" cmpd="sng" w="9525">
            <a:solidFill>
              <a:schemeClr val="dk2"/>
            </a:solidFill>
            <a:prstDash val="solid"/>
            <a:round/>
            <a:headEnd len="med" w="med" type="none"/>
            <a:tailEnd len="med" w="med" type="none"/>
          </a:ln>
        </p:spPr>
      </p:cxnSp>
      <p:cxnSp>
        <p:nvCxnSpPr>
          <p:cNvPr id="529" name="Google Shape;529;p40"/>
          <p:cNvCxnSpPr>
            <a:stCxn id="497" idx="6"/>
            <a:endCxn id="495" idx="2"/>
          </p:cNvCxnSpPr>
          <p:nvPr/>
        </p:nvCxnSpPr>
        <p:spPr>
          <a:xfrm>
            <a:off x="4895625" y="2315950"/>
            <a:ext cx="1542000" cy="517200"/>
          </a:xfrm>
          <a:prstGeom prst="straightConnector1">
            <a:avLst/>
          </a:prstGeom>
          <a:noFill/>
          <a:ln cap="flat" cmpd="sng" w="9525">
            <a:solidFill>
              <a:schemeClr val="dk2"/>
            </a:solidFill>
            <a:prstDash val="solid"/>
            <a:round/>
            <a:headEnd len="med" w="med" type="none"/>
            <a:tailEnd len="med" w="med" type="none"/>
          </a:ln>
        </p:spPr>
      </p:cxnSp>
      <p:cxnSp>
        <p:nvCxnSpPr>
          <p:cNvPr id="530" name="Google Shape;530;p40"/>
          <p:cNvCxnSpPr>
            <a:stCxn id="512" idx="6"/>
            <a:endCxn id="495" idx="2"/>
          </p:cNvCxnSpPr>
          <p:nvPr/>
        </p:nvCxnSpPr>
        <p:spPr>
          <a:xfrm flipH="1" rot="10800000">
            <a:off x="4895625" y="2833150"/>
            <a:ext cx="1542000" cy="497100"/>
          </a:xfrm>
          <a:prstGeom prst="straightConnector1">
            <a:avLst/>
          </a:prstGeom>
          <a:noFill/>
          <a:ln cap="flat" cmpd="sng" w="9525">
            <a:solidFill>
              <a:schemeClr val="dk2"/>
            </a:solidFill>
            <a:prstDash val="solid"/>
            <a:round/>
            <a:headEnd len="med" w="med" type="none"/>
            <a:tailEnd len="med" w="med" type="none"/>
          </a:ln>
        </p:spPr>
      </p:cxnSp>
      <p:cxnSp>
        <p:nvCxnSpPr>
          <p:cNvPr id="531" name="Google Shape;531;p40"/>
          <p:cNvCxnSpPr>
            <a:stCxn id="507" idx="6"/>
            <a:endCxn id="495" idx="2"/>
          </p:cNvCxnSpPr>
          <p:nvPr/>
        </p:nvCxnSpPr>
        <p:spPr>
          <a:xfrm flipH="1" rot="10800000">
            <a:off x="4895625" y="2833000"/>
            <a:ext cx="1542000" cy="1350300"/>
          </a:xfrm>
          <a:prstGeom prst="straightConnector1">
            <a:avLst/>
          </a:prstGeom>
          <a:noFill/>
          <a:ln cap="flat" cmpd="sng" w="9525">
            <a:solidFill>
              <a:schemeClr val="dk2"/>
            </a:solidFill>
            <a:prstDash val="solid"/>
            <a:round/>
            <a:headEnd len="med" w="med" type="none"/>
            <a:tailEnd len="med" w="med" type="none"/>
          </a:ln>
        </p:spPr>
      </p:cxnSp>
      <p:sp>
        <p:nvSpPr>
          <p:cNvPr id="532" name="Google Shape;532;p40"/>
          <p:cNvSpPr txBox="1"/>
          <p:nvPr/>
        </p:nvSpPr>
        <p:spPr>
          <a:xfrm>
            <a:off x="1264350" y="4472500"/>
            <a:ext cx="6615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The </a:t>
            </a:r>
            <a:r>
              <a:rPr lang="en">
                <a:solidFill>
                  <a:schemeClr val="dk2"/>
                </a:solidFill>
                <a:latin typeface="Proxima Nova"/>
                <a:ea typeface="Proxima Nova"/>
                <a:cs typeface="Proxima Nova"/>
                <a:sym typeface="Proxima Nova"/>
              </a:rPr>
              <a:t>network architecture</a:t>
            </a:r>
            <a:r>
              <a:rPr lang="en">
                <a:latin typeface="Proxima Nova"/>
                <a:ea typeface="Proxima Nova"/>
                <a:cs typeface="Proxima Nova"/>
                <a:sym typeface="Proxima Nova"/>
              </a:rPr>
              <a:t> for your project will be up to you!</a:t>
            </a:r>
            <a:endParaRPr>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2"/>
                                        </p:tgtEl>
                                        <p:attrNameLst>
                                          <p:attrName>style.visibility</p:attrName>
                                        </p:attrNameLst>
                                      </p:cBhvr>
                                      <p:to>
                                        <p:strVal val="visible"/>
                                      </p:to>
                                    </p:set>
                                    <p:animEffect filter="fade" transition="in">
                                      <p:cBhvr>
                                        <p:cTn dur="1000"/>
                                        <p:tgtEl>
                                          <p:spTgt spid="5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cxnSp>
        <p:nvCxnSpPr>
          <p:cNvPr id="537" name="Google Shape;537;p41"/>
          <p:cNvCxnSpPr>
            <a:stCxn id="538" idx="2"/>
            <a:endCxn id="539" idx="0"/>
          </p:cNvCxnSpPr>
          <p:nvPr/>
        </p:nvCxnSpPr>
        <p:spPr>
          <a:xfrm>
            <a:off x="4637488" y="2484900"/>
            <a:ext cx="0" cy="1177800"/>
          </a:xfrm>
          <a:prstGeom prst="straightConnector1">
            <a:avLst/>
          </a:prstGeom>
          <a:noFill/>
          <a:ln cap="flat" cmpd="sng" w="19050">
            <a:solidFill>
              <a:schemeClr val="dk2"/>
            </a:solidFill>
            <a:prstDash val="solid"/>
            <a:round/>
            <a:headEnd len="med" w="med" type="none"/>
            <a:tailEnd len="med" w="med" type="none"/>
          </a:ln>
        </p:spPr>
      </p:cxnSp>
      <p:sp>
        <p:nvSpPr>
          <p:cNvPr id="540" name="Google Shape;540;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Creating a neural network model</a:t>
            </a:r>
            <a:endParaRPr/>
          </a:p>
        </p:txBody>
      </p:sp>
      <p:sp>
        <p:nvSpPr>
          <p:cNvPr id="541" name="Google Shape;541;p41"/>
          <p:cNvSpPr/>
          <p:nvPr/>
        </p:nvSpPr>
        <p:spPr>
          <a:xfrm>
            <a:off x="594500" y="128265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1</a:t>
            </a:r>
            <a:endParaRPr>
              <a:solidFill>
                <a:schemeClr val="lt1"/>
              </a:solidFill>
            </a:endParaRPr>
          </a:p>
        </p:txBody>
      </p:sp>
      <p:sp>
        <p:nvSpPr>
          <p:cNvPr id="542" name="Google Shape;542;p41"/>
          <p:cNvSpPr txBox="1"/>
          <p:nvPr/>
        </p:nvSpPr>
        <p:spPr>
          <a:xfrm>
            <a:off x="1079600" y="1296600"/>
            <a:ext cx="1524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Gather your data.</a:t>
            </a:r>
            <a:endParaRPr>
              <a:latin typeface="Proxima Nova"/>
              <a:ea typeface="Proxima Nova"/>
              <a:cs typeface="Proxima Nova"/>
              <a:sym typeface="Proxima Nova"/>
            </a:endParaRPr>
          </a:p>
        </p:txBody>
      </p:sp>
      <p:sp>
        <p:nvSpPr>
          <p:cNvPr id="543" name="Google Shape;543;p41"/>
          <p:cNvSpPr/>
          <p:nvPr/>
        </p:nvSpPr>
        <p:spPr>
          <a:xfrm>
            <a:off x="3037450" y="128265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2</a:t>
            </a:r>
            <a:endParaRPr>
              <a:solidFill>
                <a:schemeClr val="lt1"/>
              </a:solidFill>
            </a:endParaRPr>
          </a:p>
        </p:txBody>
      </p:sp>
      <p:sp>
        <p:nvSpPr>
          <p:cNvPr id="544" name="Google Shape;544;p41"/>
          <p:cNvSpPr txBox="1"/>
          <p:nvPr/>
        </p:nvSpPr>
        <p:spPr>
          <a:xfrm>
            <a:off x="3562600" y="1214350"/>
            <a:ext cx="2301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Choose a neural network architecture.</a:t>
            </a:r>
            <a:endParaRPr>
              <a:latin typeface="Proxima Nova"/>
              <a:ea typeface="Proxima Nova"/>
              <a:cs typeface="Proxima Nova"/>
              <a:sym typeface="Proxima Nova"/>
            </a:endParaRPr>
          </a:p>
        </p:txBody>
      </p:sp>
      <p:sp>
        <p:nvSpPr>
          <p:cNvPr id="538" name="Google Shape;538;p41"/>
          <p:cNvSpPr txBox="1"/>
          <p:nvPr/>
        </p:nvSpPr>
        <p:spPr>
          <a:xfrm>
            <a:off x="3562588" y="1930800"/>
            <a:ext cx="2149800" cy="554100"/>
          </a:xfrm>
          <a:prstGeom prst="rect">
            <a:avLst/>
          </a:prstGeom>
          <a:noFill/>
          <a:ln cap="flat" cmpd="sng" w="9525">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190500" lvl="0" marL="28575" rtl="0" algn="ctr">
              <a:spcBef>
                <a:spcPts val="0"/>
              </a:spcBef>
              <a:spcAft>
                <a:spcPts val="0"/>
              </a:spcAft>
              <a:buSzPts val="1200"/>
              <a:buFont typeface="Proxima Nova"/>
              <a:buChar char="●"/>
            </a:pPr>
            <a:r>
              <a:rPr lang="en" sz="1200">
                <a:latin typeface="Proxima Nova"/>
                <a:ea typeface="Proxima Nova"/>
                <a:cs typeface="Proxima Nova"/>
                <a:sym typeface="Proxima Nova"/>
              </a:rPr>
              <a:t>Number of layers</a:t>
            </a:r>
            <a:endParaRPr sz="1200">
              <a:latin typeface="Proxima Nova"/>
              <a:ea typeface="Proxima Nova"/>
              <a:cs typeface="Proxima Nova"/>
              <a:sym typeface="Proxima Nova"/>
            </a:endParaRPr>
          </a:p>
          <a:p>
            <a:pPr indent="-190500" lvl="0" marL="314325" marR="369013" rtl="0" algn="ctr">
              <a:spcBef>
                <a:spcPts val="0"/>
              </a:spcBef>
              <a:spcAft>
                <a:spcPts val="0"/>
              </a:spcAft>
              <a:buSzPts val="1200"/>
              <a:buFont typeface="Proxima Nova"/>
              <a:buChar char="●"/>
            </a:pPr>
            <a:r>
              <a:rPr lang="en" sz="1200">
                <a:latin typeface="Proxima Nova"/>
                <a:ea typeface="Proxima Nova"/>
                <a:cs typeface="Proxima Nova"/>
                <a:sym typeface="Proxima Nova"/>
              </a:rPr>
              <a:t>Nodes per layer</a:t>
            </a:r>
            <a:endParaRPr sz="1200">
              <a:latin typeface="Proxima Nova"/>
              <a:ea typeface="Proxima Nova"/>
              <a:cs typeface="Proxima Nova"/>
              <a:sym typeface="Proxima Nova"/>
            </a:endParaRPr>
          </a:p>
        </p:txBody>
      </p:sp>
      <p:sp>
        <p:nvSpPr>
          <p:cNvPr id="545" name="Google Shape;545;p41"/>
          <p:cNvSpPr/>
          <p:nvPr/>
        </p:nvSpPr>
        <p:spPr>
          <a:xfrm>
            <a:off x="6005250" y="128265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3</a:t>
            </a:r>
            <a:endParaRPr>
              <a:solidFill>
                <a:schemeClr val="lt1"/>
              </a:solidFill>
            </a:endParaRPr>
          </a:p>
        </p:txBody>
      </p:sp>
      <p:sp>
        <p:nvSpPr>
          <p:cNvPr id="546" name="Google Shape;546;p41"/>
          <p:cNvSpPr txBox="1"/>
          <p:nvPr/>
        </p:nvSpPr>
        <p:spPr>
          <a:xfrm>
            <a:off x="6574100" y="1245850"/>
            <a:ext cx="230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Determine a loss function.</a:t>
            </a:r>
            <a:endParaRPr>
              <a:latin typeface="Proxima Nova"/>
              <a:ea typeface="Proxima Nova"/>
              <a:cs typeface="Proxima Nova"/>
              <a:sym typeface="Proxima Nova"/>
            </a:endParaRPr>
          </a:p>
        </p:txBody>
      </p:sp>
      <p:pic>
        <p:nvPicPr>
          <p:cNvPr id="547" name="Google Shape;547;p41"/>
          <p:cNvPicPr preferRelativeResize="0"/>
          <p:nvPr/>
        </p:nvPicPr>
        <p:blipFill>
          <a:blip r:embed="rId3">
            <a:alphaModFix/>
          </a:blip>
          <a:stretch>
            <a:fillRect/>
          </a:stretch>
        </p:blipFill>
        <p:spPr>
          <a:xfrm>
            <a:off x="6791275" y="1975686"/>
            <a:ext cx="1484739" cy="1004675"/>
          </a:xfrm>
          <a:prstGeom prst="rect">
            <a:avLst/>
          </a:prstGeom>
          <a:noFill/>
          <a:ln>
            <a:noFill/>
          </a:ln>
        </p:spPr>
      </p:pic>
      <p:sp>
        <p:nvSpPr>
          <p:cNvPr id="548" name="Google Shape;548;p41"/>
          <p:cNvSpPr txBox="1"/>
          <p:nvPr/>
        </p:nvSpPr>
        <p:spPr>
          <a:xfrm>
            <a:off x="6656175" y="1733600"/>
            <a:ext cx="19464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accent3"/>
                </a:solidFill>
                <a:latin typeface="Proxima Nova"/>
                <a:ea typeface="Proxima Nova"/>
                <a:cs typeface="Proxima Nova"/>
                <a:sym typeface="Proxima Nova"/>
              </a:rPr>
              <a:t>Example: mean squared error</a:t>
            </a:r>
            <a:endParaRPr sz="800">
              <a:solidFill>
                <a:schemeClr val="accent3"/>
              </a:solidFill>
              <a:latin typeface="Proxima Nova"/>
              <a:ea typeface="Proxima Nova"/>
              <a:cs typeface="Proxima Nova"/>
              <a:sym typeface="Proxima Nova"/>
            </a:endParaRPr>
          </a:p>
        </p:txBody>
      </p:sp>
      <p:sp>
        <p:nvSpPr>
          <p:cNvPr id="549" name="Google Shape;549;p41"/>
          <p:cNvSpPr/>
          <p:nvPr/>
        </p:nvSpPr>
        <p:spPr>
          <a:xfrm>
            <a:off x="3109650" y="315285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4</a:t>
            </a:r>
            <a:endParaRPr>
              <a:solidFill>
                <a:schemeClr val="lt1"/>
              </a:solidFill>
            </a:endParaRPr>
          </a:p>
        </p:txBody>
      </p:sp>
      <p:sp>
        <p:nvSpPr>
          <p:cNvPr id="550" name="Google Shape;550;p41"/>
          <p:cNvSpPr txBox="1"/>
          <p:nvPr/>
        </p:nvSpPr>
        <p:spPr>
          <a:xfrm>
            <a:off x="3655675" y="3166800"/>
            <a:ext cx="230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Optimize your parameters.</a:t>
            </a:r>
            <a:endParaRPr>
              <a:latin typeface="Proxima Nova"/>
              <a:ea typeface="Proxima Nova"/>
              <a:cs typeface="Proxima Nova"/>
              <a:sym typeface="Proxima Nova"/>
            </a:endParaRPr>
          </a:p>
        </p:txBody>
      </p:sp>
      <p:sp>
        <p:nvSpPr>
          <p:cNvPr id="539" name="Google Shape;539;p41"/>
          <p:cNvSpPr/>
          <p:nvPr/>
        </p:nvSpPr>
        <p:spPr>
          <a:xfrm>
            <a:off x="3562600" y="3662675"/>
            <a:ext cx="2149800" cy="5424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Optimizer</a:t>
            </a:r>
            <a:endParaRPr>
              <a:solidFill>
                <a:schemeClr val="lt1"/>
              </a:solidFill>
            </a:endParaRPr>
          </a:p>
        </p:txBody>
      </p:sp>
      <p:cxnSp>
        <p:nvCxnSpPr>
          <p:cNvPr id="551" name="Google Shape;551;p41"/>
          <p:cNvCxnSpPr>
            <a:stCxn id="552" idx="2"/>
            <a:endCxn id="539" idx="1"/>
          </p:cNvCxnSpPr>
          <p:nvPr/>
        </p:nvCxnSpPr>
        <p:spPr>
          <a:xfrm flipH="1" rot="-5400000">
            <a:off x="2162709" y="2534100"/>
            <a:ext cx="894900" cy="1904700"/>
          </a:xfrm>
          <a:prstGeom prst="bentConnector2">
            <a:avLst/>
          </a:prstGeom>
          <a:noFill/>
          <a:ln cap="flat" cmpd="sng" w="19050">
            <a:solidFill>
              <a:schemeClr val="dk2"/>
            </a:solidFill>
            <a:prstDash val="solid"/>
            <a:round/>
            <a:headEnd len="med" w="med" type="none"/>
            <a:tailEnd len="med" w="med" type="none"/>
          </a:ln>
        </p:spPr>
      </p:cxnSp>
      <p:cxnSp>
        <p:nvCxnSpPr>
          <p:cNvPr id="553" name="Google Shape;553;p41"/>
          <p:cNvCxnSpPr>
            <a:stCxn id="547" idx="2"/>
            <a:endCxn id="539" idx="3"/>
          </p:cNvCxnSpPr>
          <p:nvPr/>
        </p:nvCxnSpPr>
        <p:spPr>
          <a:xfrm rot="5400000">
            <a:off x="6146295" y="2546411"/>
            <a:ext cx="953400" cy="1821300"/>
          </a:xfrm>
          <a:prstGeom prst="bentConnector2">
            <a:avLst/>
          </a:prstGeom>
          <a:noFill/>
          <a:ln cap="flat" cmpd="sng" w="19050">
            <a:solidFill>
              <a:schemeClr val="dk2"/>
            </a:solidFill>
            <a:prstDash val="solid"/>
            <a:round/>
            <a:headEnd len="med" w="med" type="none"/>
            <a:tailEnd len="med" w="med" type="none"/>
          </a:ln>
        </p:spPr>
      </p:cxnSp>
      <p:cxnSp>
        <p:nvCxnSpPr>
          <p:cNvPr id="554" name="Google Shape;554;p41"/>
          <p:cNvCxnSpPr>
            <a:stCxn id="539" idx="2"/>
          </p:cNvCxnSpPr>
          <p:nvPr/>
        </p:nvCxnSpPr>
        <p:spPr>
          <a:xfrm>
            <a:off x="4637500" y="4205075"/>
            <a:ext cx="3900" cy="234000"/>
          </a:xfrm>
          <a:prstGeom prst="straightConnector1">
            <a:avLst/>
          </a:prstGeom>
          <a:noFill/>
          <a:ln cap="flat" cmpd="sng" w="9525">
            <a:solidFill>
              <a:schemeClr val="dk2"/>
            </a:solidFill>
            <a:prstDash val="solid"/>
            <a:round/>
            <a:headEnd len="med" w="med" type="none"/>
            <a:tailEnd len="med" w="med" type="triangle"/>
          </a:ln>
        </p:spPr>
      </p:cxnSp>
      <p:sp>
        <p:nvSpPr>
          <p:cNvPr id="555" name="Google Shape;555;p41"/>
          <p:cNvSpPr/>
          <p:nvPr/>
        </p:nvSpPr>
        <p:spPr>
          <a:xfrm>
            <a:off x="3401800" y="4439075"/>
            <a:ext cx="2471400" cy="4281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Final Model</a:t>
            </a:r>
            <a:endParaRPr>
              <a:solidFill>
                <a:schemeClr val="lt1"/>
              </a:solidFill>
            </a:endParaRPr>
          </a:p>
        </p:txBody>
      </p:sp>
      <p:sp>
        <p:nvSpPr>
          <p:cNvPr id="556" name="Google Shape;556;p41"/>
          <p:cNvSpPr/>
          <p:nvPr/>
        </p:nvSpPr>
        <p:spPr>
          <a:xfrm>
            <a:off x="6109688" y="414430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5</a:t>
            </a:r>
            <a:endParaRPr>
              <a:solidFill>
                <a:schemeClr val="lt1"/>
              </a:solidFill>
            </a:endParaRPr>
          </a:p>
        </p:txBody>
      </p:sp>
      <p:sp>
        <p:nvSpPr>
          <p:cNvPr id="557" name="Google Shape;557;p41"/>
          <p:cNvSpPr txBox="1"/>
          <p:nvPr/>
        </p:nvSpPr>
        <p:spPr>
          <a:xfrm>
            <a:off x="6655713" y="4158250"/>
            <a:ext cx="230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Evaluate.</a:t>
            </a:r>
            <a:endParaRPr>
              <a:latin typeface="Proxima Nova"/>
              <a:ea typeface="Proxima Nova"/>
              <a:cs typeface="Proxima Nova"/>
              <a:sym typeface="Proxima Nova"/>
            </a:endParaRPr>
          </a:p>
        </p:txBody>
      </p:sp>
      <p:pic>
        <p:nvPicPr>
          <p:cNvPr id="552" name="Google Shape;552;p41"/>
          <p:cNvPicPr preferRelativeResize="0"/>
          <p:nvPr/>
        </p:nvPicPr>
        <p:blipFill rotWithShape="1">
          <a:blip r:embed="rId4">
            <a:alphaModFix/>
          </a:blip>
          <a:srcRect b="0" l="0" r="0" t="18639"/>
          <a:stretch/>
        </p:blipFill>
        <p:spPr>
          <a:xfrm>
            <a:off x="653325" y="1930800"/>
            <a:ext cx="2008969" cy="1108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cxnSp>
        <p:nvCxnSpPr>
          <p:cNvPr id="70" name="Google Shape;70;p15"/>
          <p:cNvCxnSpPr>
            <a:endCxn id="71" idx="0"/>
          </p:cNvCxnSpPr>
          <p:nvPr/>
        </p:nvCxnSpPr>
        <p:spPr>
          <a:xfrm>
            <a:off x="4637500" y="2980475"/>
            <a:ext cx="0" cy="682200"/>
          </a:xfrm>
          <a:prstGeom prst="straightConnector1">
            <a:avLst/>
          </a:prstGeom>
          <a:noFill/>
          <a:ln cap="flat" cmpd="sng" w="19050">
            <a:solidFill>
              <a:schemeClr val="dk2"/>
            </a:solidFill>
            <a:prstDash val="solid"/>
            <a:round/>
            <a:headEnd len="med" w="med" type="none"/>
            <a:tailEnd len="med" w="med" type="none"/>
          </a:ln>
        </p:spPr>
      </p:cxnSp>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Creating a supervised learning model</a:t>
            </a:r>
            <a:endParaRPr/>
          </a:p>
        </p:txBody>
      </p:sp>
      <p:sp>
        <p:nvSpPr>
          <p:cNvPr id="73" name="Google Shape;73;p15"/>
          <p:cNvSpPr/>
          <p:nvPr/>
        </p:nvSpPr>
        <p:spPr>
          <a:xfrm>
            <a:off x="594500" y="128265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1</a:t>
            </a:r>
            <a:endParaRPr>
              <a:solidFill>
                <a:schemeClr val="lt1"/>
              </a:solidFill>
            </a:endParaRPr>
          </a:p>
        </p:txBody>
      </p:sp>
      <p:sp>
        <p:nvSpPr>
          <p:cNvPr id="74" name="Google Shape;74;p15"/>
          <p:cNvSpPr txBox="1"/>
          <p:nvPr/>
        </p:nvSpPr>
        <p:spPr>
          <a:xfrm>
            <a:off x="1079600" y="1296600"/>
            <a:ext cx="1524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Gather your data.</a:t>
            </a:r>
            <a:endParaRPr>
              <a:latin typeface="Proxima Nova"/>
              <a:ea typeface="Proxima Nova"/>
              <a:cs typeface="Proxima Nova"/>
              <a:sym typeface="Proxima Nova"/>
            </a:endParaRPr>
          </a:p>
        </p:txBody>
      </p:sp>
      <p:sp>
        <p:nvSpPr>
          <p:cNvPr id="75" name="Google Shape;75;p15"/>
          <p:cNvSpPr/>
          <p:nvPr/>
        </p:nvSpPr>
        <p:spPr>
          <a:xfrm>
            <a:off x="3037450" y="128265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2</a:t>
            </a:r>
            <a:endParaRPr>
              <a:solidFill>
                <a:schemeClr val="lt1"/>
              </a:solidFill>
            </a:endParaRPr>
          </a:p>
        </p:txBody>
      </p:sp>
      <p:pic>
        <p:nvPicPr>
          <p:cNvPr id="76" name="Google Shape;76;p15"/>
          <p:cNvPicPr preferRelativeResize="0"/>
          <p:nvPr/>
        </p:nvPicPr>
        <p:blipFill>
          <a:blip r:embed="rId3">
            <a:alphaModFix/>
          </a:blip>
          <a:stretch>
            <a:fillRect/>
          </a:stretch>
        </p:blipFill>
        <p:spPr>
          <a:xfrm>
            <a:off x="680125" y="1829950"/>
            <a:ext cx="1803600" cy="1220450"/>
          </a:xfrm>
          <a:prstGeom prst="rect">
            <a:avLst/>
          </a:prstGeom>
          <a:noFill/>
          <a:ln>
            <a:noFill/>
          </a:ln>
        </p:spPr>
      </p:pic>
      <p:sp>
        <p:nvSpPr>
          <p:cNvPr id="77" name="Google Shape;77;p15"/>
          <p:cNvSpPr txBox="1"/>
          <p:nvPr/>
        </p:nvSpPr>
        <p:spPr>
          <a:xfrm>
            <a:off x="3562600" y="1214350"/>
            <a:ext cx="2301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Choose a model class and define the parameters.</a:t>
            </a:r>
            <a:endParaRPr>
              <a:latin typeface="Proxima Nova"/>
              <a:ea typeface="Proxima Nova"/>
              <a:cs typeface="Proxima Nova"/>
              <a:sym typeface="Proxima Nova"/>
            </a:endParaRPr>
          </a:p>
        </p:txBody>
      </p:sp>
      <p:sp>
        <p:nvSpPr>
          <p:cNvPr id="78" name="Google Shape;78;p15"/>
          <p:cNvSpPr txBox="1"/>
          <p:nvPr/>
        </p:nvSpPr>
        <p:spPr>
          <a:xfrm>
            <a:off x="3562600" y="1886075"/>
            <a:ext cx="2149800" cy="1108200"/>
          </a:xfrm>
          <a:prstGeom prst="rect">
            <a:avLst/>
          </a:prstGeom>
          <a:noFill/>
          <a:ln cap="flat" cmpd="sng" w="9525">
            <a:solidFill>
              <a:schemeClr val="accent5"/>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Proxima Nova"/>
                <a:ea typeface="Proxima Nova"/>
                <a:cs typeface="Proxima Nova"/>
                <a:sym typeface="Proxima Nova"/>
              </a:rPr>
              <a:t>f(x) = </a:t>
            </a:r>
            <a:r>
              <a:rPr lang="en" sz="1200">
                <a:solidFill>
                  <a:schemeClr val="dk2"/>
                </a:solidFill>
                <a:latin typeface="Proxima Nova"/>
                <a:ea typeface="Proxima Nova"/>
                <a:cs typeface="Proxima Nova"/>
                <a:sym typeface="Proxima Nova"/>
              </a:rPr>
              <a:t>a</a:t>
            </a:r>
            <a:r>
              <a:rPr lang="en" sz="1200">
                <a:latin typeface="Proxima Nova"/>
                <a:ea typeface="Proxima Nova"/>
                <a:cs typeface="Proxima Nova"/>
                <a:sym typeface="Proxima Nova"/>
              </a:rPr>
              <a:t>x + </a:t>
            </a:r>
            <a:r>
              <a:rPr lang="en" sz="1200">
                <a:solidFill>
                  <a:schemeClr val="dk2"/>
                </a:solidFill>
                <a:latin typeface="Proxima Nova"/>
                <a:ea typeface="Proxima Nova"/>
                <a:cs typeface="Proxima Nova"/>
                <a:sym typeface="Proxima Nova"/>
              </a:rPr>
              <a:t>b</a:t>
            </a:r>
            <a:endParaRPr sz="1200">
              <a:solidFill>
                <a:schemeClr val="dk2"/>
              </a:solidFill>
              <a:latin typeface="Proxima Nova"/>
              <a:ea typeface="Proxima Nova"/>
              <a:cs typeface="Proxima Nova"/>
              <a:sym typeface="Proxima Nova"/>
            </a:endParaRPr>
          </a:p>
          <a:p>
            <a:pPr indent="0" lvl="0" marL="0" rtl="0" algn="ctr">
              <a:spcBef>
                <a:spcPts val="0"/>
              </a:spcBef>
              <a:spcAft>
                <a:spcPts val="0"/>
              </a:spcAft>
              <a:buNone/>
            </a:pPr>
            <a:r>
              <a:rPr lang="en" sz="1200">
                <a:latin typeface="Proxima Nova"/>
                <a:ea typeface="Proxima Nova"/>
                <a:cs typeface="Proxima Nova"/>
                <a:sym typeface="Proxima Nova"/>
              </a:rPr>
              <a:t>f(x) = </a:t>
            </a:r>
            <a:r>
              <a:rPr lang="en" sz="1200">
                <a:solidFill>
                  <a:schemeClr val="dk2"/>
                </a:solidFill>
                <a:latin typeface="Proxima Nova"/>
                <a:ea typeface="Proxima Nova"/>
                <a:cs typeface="Proxima Nova"/>
                <a:sym typeface="Proxima Nova"/>
              </a:rPr>
              <a:t>a</a:t>
            </a:r>
            <a:r>
              <a:rPr lang="en" sz="1200">
                <a:latin typeface="Proxima Nova"/>
                <a:ea typeface="Proxima Nova"/>
                <a:cs typeface="Proxima Nova"/>
                <a:sym typeface="Proxima Nova"/>
              </a:rPr>
              <a:t>x</a:t>
            </a:r>
            <a:r>
              <a:rPr baseline="30000" lang="en" sz="1200">
                <a:latin typeface="Proxima Nova"/>
                <a:ea typeface="Proxima Nova"/>
                <a:cs typeface="Proxima Nova"/>
                <a:sym typeface="Proxima Nova"/>
              </a:rPr>
              <a:t>2</a:t>
            </a:r>
            <a:r>
              <a:rPr lang="en" sz="1200">
                <a:latin typeface="Proxima Nova"/>
                <a:ea typeface="Proxima Nova"/>
                <a:cs typeface="Proxima Nova"/>
                <a:sym typeface="Proxima Nova"/>
              </a:rPr>
              <a:t> + </a:t>
            </a:r>
            <a:r>
              <a:rPr lang="en" sz="1200">
                <a:solidFill>
                  <a:schemeClr val="dk2"/>
                </a:solidFill>
                <a:latin typeface="Proxima Nova"/>
                <a:ea typeface="Proxima Nova"/>
                <a:cs typeface="Proxima Nova"/>
                <a:sym typeface="Proxima Nova"/>
              </a:rPr>
              <a:t>b</a:t>
            </a:r>
            <a:r>
              <a:rPr lang="en" sz="1200">
                <a:solidFill>
                  <a:schemeClr val="dk1"/>
                </a:solidFill>
                <a:latin typeface="Proxima Nova"/>
                <a:ea typeface="Proxima Nova"/>
                <a:cs typeface="Proxima Nova"/>
                <a:sym typeface="Proxima Nova"/>
              </a:rPr>
              <a:t>x</a:t>
            </a:r>
            <a:r>
              <a:rPr lang="en" sz="1200">
                <a:solidFill>
                  <a:schemeClr val="dk2"/>
                </a:solidFill>
                <a:latin typeface="Proxima Nova"/>
                <a:ea typeface="Proxima Nova"/>
                <a:cs typeface="Proxima Nova"/>
                <a:sym typeface="Proxima Nova"/>
              </a:rPr>
              <a:t> + c</a:t>
            </a:r>
            <a:endParaRPr sz="1200">
              <a:solidFill>
                <a:schemeClr val="dk2"/>
              </a:solidFill>
              <a:latin typeface="Proxima Nova"/>
              <a:ea typeface="Proxima Nova"/>
              <a:cs typeface="Proxima Nova"/>
              <a:sym typeface="Proxima Nova"/>
            </a:endParaRPr>
          </a:p>
          <a:p>
            <a:pPr indent="0" lvl="0" marL="0" rtl="0" algn="ctr">
              <a:spcBef>
                <a:spcPts val="0"/>
              </a:spcBef>
              <a:spcAft>
                <a:spcPts val="0"/>
              </a:spcAft>
              <a:buNone/>
            </a:pPr>
            <a:r>
              <a:rPr lang="en" sz="1200">
                <a:solidFill>
                  <a:schemeClr val="dk1"/>
                </a:solidFill>
                <a:latin typeface="Proxima Nova"/>
                <a:ea typeface="Proxima Nova"/>
                <a:cs typeface="Proxima Nova"/>
                <a:sym typeface="Proxima Nova"/>
              </a:rPr>
              <a:t>f(x) =</a:t>
            </a:r>
            <a:r>
              <a:rPr lang="en" sz="1200">
                <a:solidFill>
                  <a:schemeClr val="dk2"/>
                </a:solidFill>
                <a:latin typeface="Proxima Nova"/>
                <a:ea typeface="Proxima Nova"/>
                <a:cs typeface="Proxima Nova"/>
                <a:sym typeface="Proxima Nova"/>
              </a:rPr>
              <a:t> a</a:t>
            </a:r>
            <a:r>
              <a:rPr lang="en" sz="1200">
                <a:solidFill>
                  <a:schemeClr val="dk1"/>
                </a:solidFill>
                <a:latin typeface="Proxima Nova"/>
                <a:ea typeface="Proxima Nova"/>
                <a:cs typeface="Proxima Nova"/>
                <a:sym typeface="Proxima Nova"/>
              </a:rPr>
              <a:t>sin(x)</a:t>
            </a:r>
            <a:r>
              <a:rPr lang="en" sz="1200">
                <a:solidFill>
                  <a:schemeClr val="dk2"/>
                </a:solidFill>
                <a:latin typeface="Proxima Nova"/>
                <a:ea typeface="Proxima Nova"/>
                <a:cs typeface="Proxima Nova"/>
                <a:sym typeface="Proxima Nova"/>
              </a:rPr>
              <a:t> </a:t>
            </a:r>
            <a:r>
              <a:rPr lang="en" sz="1200">
                <a:solidFill>
                  <a:schemeClr val="dk1"/>
                </a:solidFill>
                <a:latin typeface="Proxima Nova"/>
                <a:ea typeface="Proxima Nova"/>
                <a:cs typeface="Proxima Nova"/>
                <a:sym typeface="Proxima Nova"/>
              </a:rPr>
              <a:t>+</a:t>
            </a:r>
            <a:r>
              <a:rPr lang="en" sz="1200">
                <a:solidFill>
                  <a:schemeClr val="dk2"/>
                </a:solidFill>
                <a:latin typeface="Proxima Nova"/>
                <a:ea typeface="Proxima Nova"/>
                <a:cs typeface="Proxima Nova"/>
                <a:sym typeface="Proxima Nova"/>
              </a:rPr>
              <a:t> b</a:t>
            </a:r>
            <a:r>
              <a:rPr lang="en" sz="1200">
                <a:solidFill>
                  <a:schemeClr val="dk1"/>
                </a:solidFill>
                <a:latin typeface="Proxima Nova"/>
                <a:ea typeface="Proxima Nova"/>
                <a:cs typeface="Proxima Nova"/>
                <a:sym typeface="Proxima Nova"/>
              </a:rPr>
              <a:t>x</a:t>
            </a:r>
            <a:r>
              <a:rPr baseline="30000" lang="en" sz="1200">
                <a:solidFill>
                  <a:schemeClr val="dk1"/>
                </a:solidFill>
                <a:latin typeface="Proxima Nova"/>
                <a:ea typeface="Proxima Nova"/>
                <a:cs typeface="Proxima Nova"/>
                <a:sym typeface="Proxima Nova"/>
              </a:rPr>
              <a:t>2</a:t>
            </a:r>
            <a:r>
              <a:rPr lang="en" sz="1200">
                <a:solidFill>
                  <a:schemeClr val="dk2"/>
                </a:solidFill>
                <a:latin typeface="Proxima Nova"/>
                <a:ea typeface="Proxima Nova"/>
                <a:cs typeface="Proxima Nova"/>
                <a:sym typeface="Proxima Nova"/>
              </a:rPr>
              <a:t> </a:t>
            </a:r>
            <a:r>
              <a:rPr lang="en" sz="1200" u="sng">
                <a:solidFill>
                  <a:schemeClr val="dk1"/>
                </a:solidFill>
                <a:latin typeface="Proxima Nova"/>
                <a:ea typeface="Proxima Nova"/>
                <a:cs typeface="Proxima Nova"/>
                <a:sym typeface="Proxima Nova"/>
              </a:rPr>
              <a:t>+</a:t>
            </a:r>
            <a:r>
              <a:rPr lang="en" sz="1200">
                <a:solidFill>
                  <a:schemeClr val="dk2"/>
                </a:solidFill>
                <a:latin typeface="Proxima Nova"/>
                <a:ea typeface="Proxima Nova"/>
                <a:cs typeface="Proxima Nova"/>
                <a:sym typeface="Proxima Nova"/>
              </a:rPr>
              <a:t> c</a:t>
            </a:r>
            <a:endParaRPr sz="1200">
              <a:solidFill>
                <a:schemeClr val="dk2"/>
              </a:solidFill>
              <a:latin typeface="Proxima Nova"/>
              <a:ea typeface="Proxima Nova"/>
              <a:cs typeface="Proxima Nova"/>
              <a:sym typeface="Proxima Nova"/>
            </a:endParaRPr>
          </a:p>
          <a:p>
            <a:pPr indent="0" lvl="0" marL="0" rtl="0" algn="ctr">
              <a:spcBef>
                <a:spcPts val="0"/>
              </a:spcBef>
              <a:spcAft>
                <a:spcPts val="0"/>
              </a:spcAft>
              <a:buNone/>
            </a:pPr>
            <a:r>
              <a:rPr lang="en" sz="1200">
                <a:solidFill>
                  <a:schemeClr val="dk1"/>
                </a:solidFill>
                <a:latin typeface="Proxima Nova"/>
                <a:ea typeface="Proxima Nova"/>
                <a:cs typeface="Proxima Nova"/>
                <a:sym typeface="Proxima Nova"/>
              </a:rPr>
              <a:t>...</a:t>
            </a:r>
            <a:endParaRPr sz="1200">
              <a:solidFill>
                <a:schemeClr val="dk1"/>
              </a:solidFill>
              <a:latin typeface="Proxima Nova"/>
              <a:ea typeface="Proxima Nova"/>
              <a:cs typeface="Proxima Nova"/>
              <a:sym typeface="Proxima Nova"/>
            </a:endParaRPr>
          </a:p>
          <a:p>
            <a:pPr indent="0" lvl="0" marL="0" rtl="0" algn="ctr">
              <a:spcBef>
                <a:spcPts val="0"/>
              </a:spcBef>
              <a:spcAft>
                <a:spcPts val="0"/>
              </a:spcAft>
              <a:buNone/>
            </a:pPr>
            <a:r>
              <a:rPr lang="en" sz="1200">
                <a:solidFill>
                  <a:schemeClr val="dk1"/>
                </a:solidFill>
                <a:latin typeface="Proxima Nova"/>
                <a:ea typeface="Proxima Nova"/>
                <a:cs typeface="Proxima Nova"/>
                <a:sym typeface="Proxima Nova"/>
              </a:rPr>
              <a:t>f(x) =</a:t>
            </a:r>
            <a:r>
              <a:rPr lang="en" sz="1200">
                <a:solidFill>
                  <a:schemeClr val="dk2"/>
                </a:solidFill>
                <a:latin typeface="Proxima Nova"/>
                <a:ea typeface="Proxima Nova"/>
                <a:cs typeface="Proxima Nova"/>
                <a:sym typeface="Proxima Nova"/>
              </a:rPr>
              <a:t> neural network</a:t>
            </a:r>
            <a:endParaRPr sz="1200">
              <a:solidFill>
                <a:schemeClr val="dk2"/>
              </a:solidFill>
              <a:latin typeface="Proxima Nova"/>
              <a:ea typeface="Proxima Nova"/>
              <a:cs typeface="Proxima Nova"/>
              <a:sym typeface="Proxima Nova"/>
            </a:endParaRPr>
          </a:p>
        </p:txBody>
      </p:sp>
      <p:sp>
        <p:nvSpPr>
          <p:cNvPr id="79" name="Google Shape;79;p15"/>
          <p:cNvSpPr/>
          <p:nvPr/>
        </p:nvSpPr>
        <p:spPr>
          <a:xfrm>
            <a:off x="6005250" y="128265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3</a:t>
            </a:r>
            <a:endParaRPr>
              <a:solidFill>
                <a:schemeClr val="lt1"/>
              </a:solidFill>
            </a:endParaRPr>
          </a:p>
        </p:txBody>
      </p:sp>
      <p:sp>
        <p:nvSpPr>
          <p:cNvPr id="80" name="Google Shape;80;p15"/>
          <p:cNvSpPr txBox="1"/>
          <p:nvPr/>
        </p:nvSpPr>
        <p:spPr>
          <a:xfrm>
            <a:off x="6574100" y="1188900"/>
            <a:ext cx="2301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Determine a “score” to evaluate your model.</a:t>
            </a:r>
            <a:endParaRPr>
              <a:latin typeface="Proxima Nova"/>
              <a:ea typeface="Proxima Nova"/>
              <a:cs typeface="Proxima Nova"/>
              <a:sym typeface="Proxima Nova"/>
            </a:endParaRPr>
          </a:p>
        </p:txBody>
      </p:sp>
      <p:pic>
        <p:nvPicPr>
          <p:cNvPr id="81" name="Google Shape;81;p15"/>
          <p:cNvPicPr preferRelativeResize="0"/>
          <p:nvPr/>
        </p:nvPicPr>
        <p:blipFill>
          <a:blip r:embed="rId4">
            <a:alphaModFix/>
          </a:blip>
          <a:stretch>
            <a:fillRect/>
          </a:stretch>
        </p:blipFill>
        <p:spPr>
          <a:xfrm>
            <a:off x="6791275" y="1975686"/>
            <a:ext cx="1484739" cy="1004675"/>
          </a:xfrm>
          <a:prstGeom prst="rect">
            <a:avLst/>
          </a:prstGeom>
          <a:noFill/>
          <a:ln>
            <a:noFill/>
          </a:ln>
        </p:spPr>
      </p:pic>
      <p:sp>
        <p:nvSpPr>
          <p:cNvPr id="82" name="Google Shape;82;p15"/>
          <p:cNvSpPr txBox="1"/>
          <p:nvPr/>
        </p:nvSpPr>
        <p:spPr>
          <a:xfrm>
            <a:off x="6656175" y="1733600"/>
            <a:ext cx="19464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solidFill>
                  <a:schemeClr val="accent3"/>
                </a:solidFill>
                <a:latin typeface="Proxima Nova"/>
                <a:ea typeface="Proxima Nova"/>
                <a:cs typeface="Proxima Nova"/>
                <a:sym typeface="Proxima Nova"/>
              </a:rPr>
              <a:t>Example: mean squared error</a:t>
            </a:r>
            <a:endParaRPr sz="800">
              <a:solidFill>
                <a:schemeClr val="accent3"/>
              </a:solidFill>
              <a:latin typeface="Proxima Nova"/>
              <a:ea typeface="Proxima Nova"/>
              <a:cs typeface="Proxima Nova"/>
              <a:sym typeface="Proxima Nova"/>
            </a:endParaRPr>
          </a:p>
        </p:txBody>
      </p:sp>
      <p:cxnSp>
        <p:nvCxnSpPr>
          <p:cNvPr id="83" name="Google Shape;83;p15"/>
          <p:cNvCxnSpPr>
            <a:endCxn id="80" idx="0"/>
          </p:cNvCxnSpPr>
          <p:nvPr/>
        </p:nvCxnSpPr>
        <p:spPr>
          <a:xfrm flipH="1">
            <a:off x="7725050" y="866100"/>
            <a:ext cx="72600" cy="322800"/>
          </a:xfrm>
          <a:prstGeom prst="straightConnector1">
            <a:avLst/>
          </a:prstGeom>
          <a:noFill/>
          <a:ln cap="flat" cmpd="sng" w="9525">
            <a:solidFill>
              <a:schemeClr val="dk2"/>
            </a:solidFill>
            <a:prstDash val="solid"/>
            <a:round/>
            <a:headEnd len="med" w="med" type="none"/>
            <a:tailEnd len="med" w="med" type="triangle"/>
          </a:ln>
        </p:spPr>
      </p:cxnSp>
      <p:sp>
        <p:nvSpPr>
          <p:cNvPr id="84" name="Google Shape;84;p15"/>
          <p:cNvSpPr txBox="1"/>
          <p:nvPr/>
        </p:nvSpPr>
        <p:spPr>
          <a:xfrm>
            <a:off x="6199575" y="312325"/>
            <a:ext cx="2779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This is sometimes called the </a:t>
            </a:r>
            <a:r>
              <a:rPr lang="en">
                <a:solidFill>
                  <a:schemeClr val="dk2"/>
                </a:solidFill>
                <a:latin typeface="Proxima Nova"/>
                <a:ea typeface="Proxima Nova"/>
                <a:cs typeface="Proxima Nova"/>
                <a:sym typeface="Proxima Nova"/>
              </a:rPr>
              <a:t>loss </a:t>
            </a:r>
            <a:r>
              <a:rPr lang="en">
                <a:latin typeface="Proxima Nova"/>
                <a:ea typeface="Proxima Nova"/>
                <a:cs typeface="Proxima Nova"/>
                <a:sym typeface="Proxima Nova"/>
              </a:rPr>
              <a:t>or </a:t>
            </a:r>
            <a:r>
              <a:rPr lang="en">
                <a:solidFill>
                  <a:schemeClr val="dk2"/>
                </a:solidFill>
                <a:latin typeface="Proxima Nova"/>
                <a:ea typeface="Proxima Nova"/>
                <a:cs typeface="Proxima Nova"/>
                <a:sym typeface="Proxima Nova"/>
              </a:rPr>
              <a:t>loss function</a:t>
            </a:r>
            <a:r>
              <a:rPr lang="en">
                <a:latin typeface="Proxima Nova"/>
                <a:ea typeface="Proxima Nova"/>
                <a:cs typeface="Proxima Nova"/>
                <a:sym typeface="Proxima Nova"/>
              </a:rPr>
              <a:t>!</a:t>
            </a:r>
            <a:endParaRPr>
              <a:latin typeface="Proxima Nova"/>
              <a:ea typeface="Proxima Nova"/>
              <a:cs typeface="Proxima Nova"/>
              <a:sym typeface="Proxima Nova"/>
            </a:endParaRPr>
          </a:p>
        </p:txBody>
      </p:sp>
      <p:sp>
        <p:nvSpPr>
          <p:cNvPr id="85" name="Google Shape;85;p15"/>
          <p:cNvSpPr/>
          <p:nvPr/>
        </p:nvSpPr>
        <p:spPr>
          <a:xfrm>
            <a:off x="3109650" y="315285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4</a:t>
            </a:r>
            <a:endParaRPr>
              <a:solidFill>
                <a:schemeClr val="lt1"/>
              </a:solidFill>
            </a:endParaRPr>
          </a:p>
        </p:txBody>
      </p:sp>
      <p:sp>
        <p:nvSpPr>
          <p:cNvPr id="86" name="Google Shape;86;p15"/>
          <p:cNvSpPr txBox="1"/>
          <p:nvPr/>
        </p:nvSpPr>
        <p:spPr>
          <a:xfrm>
            <a:off x="3655675" y="3166800"/>
            <a:ext cx="230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Optimize your parameters.</a:t>
            </a:r>
            <a:endParaRPr>
              <a:latin typeface="Proxima Nova"/>
              <a:ea typeface="Proxima Nova"/>
              <a:cs typeface="Proxima Nova"/>
              <a:sym typeface="Proxima Nova"/>
            </a:endParaRPr>
          </a:p>
        </p:txBody>
      </p:sp>
      <p:sp>
        <p:nvSpPr>
          <p:cNvPr id="71" name="Google Shape;71;p15"/>
          <p:cNvSpPr/>
          <p:nvPr/>
        </p:nvSpPr>
        <p:spPr>
          <a:xfrm>
            <a:off x="3562600" y="3662675"/>
            <a:ext cx="2149800" cy="5424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Optimizer</a:t>
            </a:r>
            <a:endParaRPr>
              <a:solidFill>
                <a:schemeClr val="lt1"/>
              </a:solidFill>
            </a:endParaRPr>
          </a:p>
        </p:txBody>
      </p:sp>
      <p:cxnSp>
        <p:nvCxnSpPr>
          <p:cNvPr id="87" name="Google Shape;87;p15"/>
          <p:cNvCxnSpPr>
            <a:stCxn id="76" idx="2"/>
            <a:endCxn id="71" idx="1"/>
          </p:cNvCxnSpPr>
          <p:nvPr/>
        </p:nvCxnSpPr>
        <p:spPr>
          <a:xfrm flipH="1" rot="-5400000">
            <a:off x="2130475" y="2501850"/>
            <a:ext cx="883500" cy="1980600"/>
          </a:xfrm>
          <a:prstGeom prst="bentConnector2">
            <a:avLst/>
          </a:prstGeom>
          <a:noFill/>
          <a:ln cap="flat" cmpd="sng" w="19050">
            <a:solidFill>
              <a:schemeClr val="dk2"/>
            </a:solidFill>
            <a:prstDash val="solid"/>
            <a:round/>
            <a:headEnd len="med" w="med" type="none"/>
            <a:tailEnd len="med" w="med" type="none"/>
          </a:ln>
        </p:spPr>
      </p:cxnSp>
      <p:cxnSp>
        <p:nvCxnSpPr>
          <p:cNvPr id="88" name="Google Shape;88;p15"/>
          <p:cNvCxnSpPr>
            <a:stCxn id="81" idx="2"/>
            <a:endCxn id="71" idx="3"/>
          </p:cNvCxnSpPr>
          <p:nvPr/>
        </p:nvCxnSpPr>
        <p:spPr>
          <a:xfrm rot="5400000">
            <a:off x="6146295" y="2546411"/>
            <a:ext cx="953400" cy="1821300"/>
          </a:xfrm>
          <a:prstGeom prst="bentConnector2">
            <a:avLst/>
          </a:prstGeom>
          <a:noFill/>
          <a:ln cap="flat" cmpd="sng" w="19050">
            <a:solidFill>
              <a:schemeClr val="dk2"/>
            </a:solidFill>
            <a:prstDash val="solid"/>
            <a:round/>
            <a:headEnd len="med" w="med" type="none"/>
            <a:tailEnd len="med" w="med" type="none"/>
          </a:ln>
        </p:spPr>
      </p:cxnSp>
      <p:cxnSp>
        <p:nvCxnSpPr>
          <p:cNvPr id="89" name="Google Shape;89;p15"/>
          <p:cNvCxnSpPr>
            <a:stCxn id="71" idx="2"/>
          </p:cNvCxnSpPr>
          <p:nvPr/>
        </p:nvCxnSpPr>
        <p:spPr>
          <a:xfrm>
            <a:off x="4637500" y="4205075"/>
            <a:ext cx="3900" cy="234000"/>
          </a:xfrm>
          <a:prstGeom prst="straightConnector1">
            <a:avLst/>
          </a:prstGeom>
          <a:noFill/>
          <a:ln cap="flat" cmpd="sng" w="9525">
            <a:solidFill>
              <a:schemeClr val="dk2"/>
            </a:solidFill>
            <a:prstDash val="solid"/>
            <a:round/>
            <a:headEnd len="med" w="med" type="none"/>
            <a:tailEnd len="med" w="med" type="triangle"/>
          </a:ln>
        </p:spPr>
      </p:cxnSp>
      <p:sp>
        <p:nvSpPr>
          <p:cNvPr id="90" name="Google Shape;90;p15"/>
          <p:cNvSpPr/>
          <p:nvPr/>
        </p:nvSpPr>
        <p:spPr>
          <a:xfrm>
            <a:off x="3401800" y="4439075"/>
            <a:ext cx="2471400" cy="4281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Final Model</a:t>
            </a:r>
            <a:endParaRPr>
              <a:solidFill>
                <a:schemeClr val="lt1"/>
              </a:solidFill>
            </a:endParaRPr>
          </a:p>
        </p:txBody>
      </p:sp>
      <p:sp>
        <p:nvSpPr>
          <p:cNvPr id="91" name="Google Shape;91;p15"/>
          <p:cNvSpPr/>
          <p:nvPr/>
        </p:nvSpPr>
        <p:spPr>
          <a:xfrm>
            <a:off x="6109688" y="4144300"/>
            <a:ext cx="428100" cy="428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5</a:t>
            </a:r>
            <a:endParaRPr>
              <a:solidFill>
                <a:schemeClr val="lt1"/>
              </a:solidFill>
            </a:endParaRPr>
          </a:p>
        </p:txBody>
      </p:sp>
      <p:sp>
        <p:nvSpPr>
          <p:cNvPr id="92" name="Google Shape;92;p15"/>
          <p:cNvSpPr txBox="1"/>
          <p:nvPr/>
        </p:nvSpPr>
        <p:spPr>
          <a:xfrm>
            <a:off x="6655713" y="4158250"/>
            <a:ext cx="230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Evaluate.</a:t>
            </a:r>
            <a:endParaRPr>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par>
                                <p:cTn fill="hold" nodeType="with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1000"/>
                                        <p:tgtEl>
                                          <p:spTgt spid="74"/>
                                        </p:tgtEl>
                                      </p:cBhvr>
                                    </p:animEffect>
                                  </p:childTnLst>
                                </p:cTn>
                              </p:par>
                              <p:par>
                                <p:cTn fill="hold" nodeType="with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gtEl>
                                        <p:attrNameLst>
                                          <p:attrName>style.visibility</p:attrName>
                                        </p:attrNameLst>
                                      </p:cBhvr>
                                      <p:to>
                                        <p:strVal val="visible"/>
                                      </p:to>
                                    </p:set>
                                    <p:animEffect filter="fade" transition="in">
                                      <p:cBhvr>
                                        <p:cTn dur="1000"/>
                                        <p:tgtEl>
                                          <p:spTgt spid="75"/>
                                        </p:tgtEl>
                                      </p:cBhvr>
                                    </p:animEffect>
                                  </p:childTnLst>
                                </p:cTn>
                              </p:par>
                              <p:par>
                                <p:cTn fill="hold" nodeType="with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1000"/>
                                        <p:tgtEl>
                                          <p:spTgt spid="77"/>
                                        </p:tgtEl>
                                      </p:cBhvr>
                                    </p:animEffect>
                                  </p:childTnLst>
                                </p:cTn>
                              </p:par>
                              <p:par>
                                <p:cTn fill="hold" nodeType="with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par>
                                <p:cTn fill="hold" nodeType="with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par>
                                <p:cTn fill="hold" nodeType="with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1000"/>
                                        <p:tgtEl>
                                          <p:spTgt spid="84"/>
                                        </p:tgtEl>
                                      </p:cBhvr>
                                    </p:animEffect>
                                  </p:childTnLst>
                                </p:cTn>
                              </p:par>
                              <p:par>
                                <p:cTn fill="hold" nodeType="with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1000"/>
                                        <p:tgtEl>
                                          <p:spTgt spid="85"/>
                                        </p:tgtEl>
                                      </p:cBhvr>
                                    </p:animEffect>
                                  </p:childTnLst>
                                </p:cTn>
                              </p:par>
                              <p:par>
                                <p:cTn fill="hold" nodeType="with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1000"/>
                                        <p:tgtEl>
                                          <p:spTgt spid="86"/>
                                        </p:tgtEl>
                                      </p:cBhvr>
                                    </p:animEffect>
                                  </p:childTnLst>
                                </p:cTn>
                              </p:par>
                              <p:par>
                                <p:cTn fill="hold" nodeType="with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
                                        </p:tgtEl>
                                        <p:attrNameLst>
                                          <p:attrName>style.visibility</p:attrName>
                                        </p:attrNameLst>
                                      </p:cBhvr>
                                      <p:to>
                                        <p:strVal val="visible"/>
                                      </p:to>
                                    </p:set>
                                    <p:animEffect filter="fade" transition="in">
                                      <p:cBhvr>
                                        <p:cTn dur="1000"/>
                                        <p:tgtEl>
                                          <p:spTgt spid="70"/>
                                        </p:tgtEl>
                                      </p:cBhvr>
                                    </p:animEffect>
                                  </p:childTnLst>
                                </p:cTn>
                              </p:par>
                              <p:par>
                                <p:cTn fill="hold" nodeType="with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par>
                                <p:cTn fill="hold" nodeType="with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1000"/>
                                        <p:tgtEl>
                                          <p:spTgt spid="91"/>
                                        </p:tgtEl>
                                      </p:cBhvr>
                                    </p:animEffect>
                                  </p:childTnLst>
                                </p:cTn>
                              </p:par>
                              <p:par>
                                <p:cTn fill="hold" nodeType="with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42"/>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6"/>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How does the optimizer work?</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Goal</a:t>
            </a:r>
            <a:endParaRPr/>
          </a:p>
        </p:txBody>
      </p:sp>
      <p:sp>
        <p:nvSpPr>
          <p:cNvPr id="103" name="Google Shape;103;p17"/>
          <p:cNvSpPr/>
          <p:nvPr/>
        </p:nvSpPr>
        <p:spPr>
          <a:xfrm>
            <a:off x="936925" y="1455925"/>
            <a:ext cx="1797900" cy="6849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Model with Parameters</a:t>
            </a:r>
            <a:endParaRPr>
              <a:solidFill>
                <a:schemeClr val="lt1"/>
              </a:solidFill>
            </a:endParaRPr>
          </a:p>
        </p:txBody>
      </p:sp>
      <p:sp>
        <p:nvSpPr>
          <p:cNvPr id="104" name="Google Shape;104;p17"/>
          <p:cNvSpPr/>
          <p:nvPr/>
        </p:nvSpPr>
        <p:spPr>
          <a:xfrm>
            <a:off x="936925" y="3023875"/>
            <a:ext cx="1797900" cy="6849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“Score” Function</a:t>
            </a:r>
            <a:endParaRPr>
              <a:solidFill>
                <a:schemeClr val="lt1"/>
              </a:solidFill>
            </a:endParaRPr>
          </a:p>
          <a:p>
            <a:pPr indent="0" lvl="0" marL="0" rtl="0" algn="ctr">
              <a:spcBef>
                <a:spcPts val="0"/>
              </a:spcBef>
              <a:spcAft>
                <a:spcPts val="0"/>
              </a:spcAft>
              <a:buNone/>
            </a:pPr>
            <a:r>
              <a:rPr lang="en">
                <a:solidFill>
                  <a:schemeClr val="lt1"/>
                </a:solidFill>
              </a:rPr>
              <a:t>(Loss Function)</a:t>
            </a:r>
            <a:endParaRPr>
              <a:solidFill>
                <a:schemeClr val="lt1"/>
              </a:solidFill>
            </a:endParaRPr>
          </a:p>
        </p:txBody>
      </p:sp>
      <p:sp>
        <p:nvSpPr>
          <p:cNvPr id="105" name="Google Shape;105;p17"/>
          <p:cNvSpPr txBox="1"/>
          <p:nvPr/>
        </p:nvSpPr>
        <p:spPr>
          <a:xfrm>
            <a:off x="993925" y="2111100"/>
            <a:ext cx="1683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Proxima Nova"/>
                <a:ea typeface="Proxima Nova"/>
                <a:cs typeface="Proxima Nova"/>
                <a:sym typeface="Proxima Nova"/>
              </a:rPr>
              <a:t>E.g. </a:t>
            </a:r>
            <a:r>
              <a:rPr lang="en" sz="1200">
                <a:latin typeface="Proxima Nova"/>
                <a:ea typeface="Proxima Nova"/>
                <a:cs typeface="Proxima Nova"/>
                <a:sym typeface="Proxima Nova"/>
              </a:rPr>
              <a:t>f(x) = </a:t>
            </a:r>
            <a:r>
              <a:rPr lang="en" sz="1200">
                <a:solidFill>
                  <a:schemeClr val="dk2"/>
                </a:solidFill>
                <a:latin typeface="Proxima Nova"/>
                <a:ea typeface="Proxima Nova"/>
                <a:cs typeface="Proxima Nova"/>
                <a:sym typeface="Proxima Nova"/>
              </a:rPr>
              <a:t>a</a:t>
            </a:r>
            <a:r>
              <a:rPr lang="en" sz="1200">
                <a:latin typeface="Proxima Nova"/>
                <a:ea typeface="Proxima Nova"/>
                <a:cs typeface="Proxima Nova"/>
                <a:sym typeface="Proxima Nova"/>
              </a:rPr>
              <a:t>x + </a:t>
            </a:r>
            <a:r>
              <a:rPr lang="en" sz="1200">
                <a:solidFill>
                  <a:schemeClr val="dk2"/>
                </a:solidFill>
                <a:latin typeface="Proxima Nova"/>
                <a:ea typeface="Proxima Nova"/>
                <a:cs typeface="Proxima Nova"/>
                <a:sym typeface="Proxima Nova"/>
              </a:rPr>
              <a:t>b</a:t>
            </a:r>
            <a:r>
              <a:rPr lang="en">
                <a:latin typeface="Proxima Nova"/>
                <a:ea typeface="Proxima Nova"/>
                <a:cs typeface="Proxima Nova"/>
                <a:sym typeface="Proxima Nova"/>
              </a:rPr>
              <a:t> </a:t>
            </a:r>
            <a:endParaRPr>
              <a:latin typeface="Proxima Nova"/>
              <a:ea typeface="Proxima Nova"/>
              <a:cs typeface="Proxima Nova"/>
              <a:sym typeface="Proxima Nova"/>
            </a:endParaRPr>
          </a:p>
        </p:txBody>
      </p:sp>
      <p:sp>
        <p:nvSpPr>
          <p:cNvPr id="106" name="Google Shape;106;p17"/>
          <p:cNvSpPr txBox="1"/>
          <p:nvPr/>
        </p:nvSpPr>
        <p:spPr>
          <a:xfrm>
            <a:off x="788450" y="3708775"/>
            <a:ext cx="2151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Proxima Nova"/>
                <a:ea typeface="Proxima Nova"/>
                <a:cs typeface="Proxima Nova"/>
                <a:sym typeface="Proxima Nova"/>
              </a:rPr>
              <a:t>E.g. Mean Squared Error</a:t>
            </a:r>
            <a:r>
              <a:rPr lang="en">
                <a:latin typeface="Proxima Nova"/>
                <a:ea typeface="Proxima Nova"/>
                <a:cs typeface="Proxima Nova"/>
                <a:sym typeface="Proxima Nova"/>
              </a:rPr>
              <a:t> </a:t>
            </a:r>
            <a:endParaRPr>
              <a:latin typeface="Proxima Nova"/>
              <a:ea typeface="Proxima Nova"/>
              <a:cs typeface="Proxima Nova"/>
              <a:sym typeface="Proxima Nova"/>
            </a:endParaRPr>
          </a:p>
        </p:txBody>
      </p:sp>
      <p:sp>
        <p:nvSpPr>
          <p:cNvPr id="107" name="Google Shape;107;p17"/>
          <p:cNvSpPr/>
          <p:nvPr/>
        </p:nvSpPr>
        <p:spPr>
          <a:xfrm>
            <a:off x="3705225" y="2043850"/>
            <a:ext cx="1849500" cy="11643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Optimizer</a:t>
            </a:r>
            <a:endParaRPr>
              <a:solidFill>
                <a:schemeClr val="lt1"/>
              </a:solidFill>
            </a:endParaRPr>
          </a:p>
        </p:txBody>
      </p:sp>
      <p:sp>
        <p:nvSpPr>
          <p:cNvPr id="108" name="Google Shape;108;p17"/>
          <p:cNvSpPr/>
          <p:nvPr/>
        </p:nvSpPr>
        <p:spPr>
          <a:xfrm>
            <a:off x="6525125" y="2212150"/>
            <a:ext cx="1735200" cy="827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Parameters that </a:t>
            </a:r>
            <a:r>
              <a:rPr lang="en">
                <a:solidFill>
                  <a:schemeClr val="dk2"/>
                </a:solidFill>
              </a:rPr>
              <a:t>minimize</a:t>
            </a:r>
            <a:r>
              <a:rPr lang="en"/>
              <a:t> the score</a:t>
            </a:r>
            <a:endParaRPr/>
          </a:p>
        </p:txBody>
      </p:sp>
      <p:cxnSp>
        <p:nvCxnSpPr>
          <p:cNvPr id="109" name="Google Shape;109;p17"/>
          <p:cNvCxnSpPr>
            <a:stCxn id="103" idx="3"/>
            <a:endCxn id="107" idx="1"/>
          </p:cNvCxnSpPr>
          <p:nvPr/>
        </p:nvCxnSpPr>
        <p:spPr>
          <a:xfrm>
            <a:off x="2734825" y="1798375"/>
            <a:ext cx="970500" cy="827700"/>
          </a:xfrm>
          <a:prstGeom prst="straightConnector1">
            <a:avLst/>
          </a:prstGeom>
          <a:noFill/>
          <a:ln cap="flat" cmpd="sng" w="9525">
            <a:solidFill>
              <a:schemeClr val="dk2"/>
            </a:solidFill>
            <a:prstDash val="solid"/>
            <a:round/>
            <a:headEnd len="med" w="med" type="none"/>
            <a:tailEnd len="med" w="med" type="triangle"/>
          </a:ln>
        </p:spPr>
      </p:cxnSp>
      <p:cxnSp>
        <p:nvCxnSpPr>
          <p:cNvPr id="110" name="Google Shape;110;p17"/>
          <p:cNvCxnSpPr>
            <a:stCxn id="104" idx="3"/>
            <a:endCxn id="107" idx="1"/>
          </p:cNvCxnSpPr>
          <p:nvPr/>
        </p:nvCxnSpPr>
        <p:spPr>
          <a:xfrm flipH="1" rot="10800000">
            <a:off x="2734825" y="2625925"/>
            <a:ext cx="970500" cy="740400"/>
          </a:xfrm>
          <a:prstGeom prst="straightConnector1">
            <a:avLst/>
          </a:prstGeom>
          <a:noFill/>
          <a:ln cap="flat" cmpd="sng" w="9525">
            <a:solidFill>
              <a:schemeClr val="dk2"/>
            </a:solidFill>
            <a:prstDash val="solid"/>
            <a:round/>
            <a:headEnd len="med" w="med" type="none"/>
            <a:tailEnd len="med" w="med" type="triangle"/>
          </a:ln>
        </p:spPr>
      </p:cxnSp>
      <p:cxnSp>
        <p:nvCxnSpPr>
          <p:cNvPr id="111" name="Google Shape;111;p17"/>
          <p:cNvCxnSpPr>
            <a:stCxn id="107" idx="3"/>
            <a:endCxn id="108" idx="1"/>
          </p:cNvCxnSpPr>
          <p:nvPr/>
        </p:nvCxnSpPr>
        <p:spPr>
          <a:xfrm>
            <a:off x="5554725" y="2626000"/>
            <a:ext cx="9705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par>
                                <p:cTn fill="hold" nodeType="with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par>
                                <p:cTn fill="hold" nodeType="with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par>
                                <p:cTn fill="hold" nodeType="with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par>
                                <p:cTn fill="hold" nodeType="with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par>
                                <p:cTn fill="hold" nodeType="with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a:t>
            </a:r>
            <a:endParaRPr/>
          </a:p>
        </p:txBody>
      </p:sp>
      <p:pic>
        <p:nvPicPr>
          <p:cNvPr id="117" name="Google Shape;117;p18"/>
          <p:cNvPicPr preferRelativeResize="0"/>
          <p:nvPr/>
        </p:nvPicPr>
        <p:blipFill>
          <a:blip r:embed="rId3">
            <a:alphaModFix/>
          </a:blip>
          <a:stretch>
            <a:fillRect/>
          </a:stretch>
        </p:blipFill>
        <p:spPr>
          <a:xfrm>
            <a:off x="178900" y="1873673"/>
            <a:ext cx="3472900" cy="2286650"/>
          </a:xfrm>
          <a:prstGeom prst="rect">
            <a:avLst/>
          </a:prstGeom>
          <a:noFill/>
          <a:ln>
            <a:noFill/>
          </a:ln>
        </p:spPr>
      </p:pic>
      <p:sp>
        <p:nvSpPr>
          <p:cNvPr id="118" name="Google Shape;118;p18"/>
          <p:cNvSpPr/>
          <p:nvPr/>
        </p:nvSpPr>
        <p:spPr>
          <a:xfrm>
            <a:off x="3943838" y="2156300"/>
            <a:ext cx="1797900" cy="6849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85725" spcFirstLastPara="1" rIns="91425" wrap="square" tIns="91425">
            <a:noAutofit/>
          </a:bodyPr>
          <a:lstStyle/>
          <a:p>
            <a:pPr indent="0" lvl="0" marL="0" rtl="0" algn="ctr">
              <a:spcBef>
                <a:spcPts val="0"/>
              </a:spcBef>
              <a:spcAft>
                <a:spcPts val="0"/>
              </a:spcAft>
              <a:buNone/>
            </a:pPr>
            <a:r>
              <a:rPr lang="en">
                <a:solidFill>
                  <a:schemeClr val="lt1"/>
                </a:solidFill>
              </a:rPr>
              <a:t>f(x) = </a:t>
            </a:r>
            <a:r>
              <a:rPr lang="en">
                <a:solidFill>
                  <a:srgbClr val="B6D7A8"/>
                </a:solidFill>
              </a:rPr>
              <a:t>a</a:t>
            </a:r>
            <a:r>
              <a:rPr lang="en">
                <a:solidFill>
                  <a:schemeClr val="lt1"/>
                </a:solidFill>
              </a:rPr>
              <a:t>x</a:t>
            </a:r>
            <a:endParaRPr>
              <a:solidFill>
                <a:schemeClr val="lt1"/>
              </a:solidFill>
            </a:endParaRPr>
          </a:p>
        </p:txBody>
      </p:sp>
      <p:sp>
        <p:nvSpPr>
          <p:cNvPr id="119" name="Google Shape;119;p18"/>
          <p:cNvSpPr/>
          <p:nvPr/>
        </p:nvSpPr>
        <p:spPr>
          <a:xfrm>
            <a:off x="3916413" y="3095150"/>
            <a:ext cx="1797900" cy="6849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Mean Squared Error</a:t>
            </a:r>
            <a:endParaRPr>
              <a:solidFill>
                <a:schemeClr val="lt1"/>
              </a:solidFill>
            </a:endParaRPr>
          </a:p>
        </p:txBody>
      </p:sp>
      <p:sp>
        <p:nvSpPr>
          <p:cNvPr id="120" name="Google Shape;120;p18"/>
          <p:cNvSpPr/>
          <p:nvPr/>
        </p:nvSpPr>
        <p:spPr>
          <a:xfrm>
            <a:off x="6068325" y="2610200"/>
            <a:ext cx="1213800" cy="6849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Optimizer</a:t>
            </a:r>
            <a:endParaRPr>
              <a:solidFill>
                <a:schemeClr val="lt1"/>
              </a:solidFill>
            </a:endParaRPr>
          </a:p>
        </p:txBody>
      </p:sp>
      <p:sp>
        <p:nvSpPr>
          <p:cNvPr id="121" name="Google Shape;121;p18"/>
          <p:cNvSpPr/>
          <p:nvPr/>
        </p:nvSpPr>
        <p:spPr>
          <a:xfrm>
            <a:off x="7511925" y="2574500"/>
            <a:ext cx="1437000" cy="756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Value of </a:t>
            </a:r>
            <a:r>
              <a:rPr lang="en" sz="1000">
                <a:solidFill>
                  <a:schemeClr val="dk2"/>
                </a:solidFill>
              </a:rPr>
              <a:t>a</a:t>
            </a:r>
            <a:r>
              <a:rPr lang="en" sz="1000"/>
              <a:t> </a:t>
            </a:r>
            <a:r>
              <a:rPr lang="en" sz="1000"/>
              <a:t>that </a:t>
            </a:r>
            <a:r>
              <a:rPr lang="en" sz="1000">
                <a:solidFill>
                  <a:schemeClr val="dk2"/>
                </a:solidFill>
              </a:rPr>
              <a:t>minimizes</a:t>
            </a:r>
            <a:r>
              <a:rPr lang="en" sz="1000"/>
              <a:t> the mean squared error</a:t>
            </a:r>
            <a:endParaRPr sz="1000"/>
          </a:p>
        </p:txBody>
      </p:sp>
      <p:cxnSp>
        <p:nvCxnSpPr>
          <p:cNvPr id="122" name="Google Shape;122;p18"/>
          <p:cNvCxnSpPr>
            <a:stCxn id="118" idx="3"/>
            <a:endCxn id="120" idx="1"/>
          </p:cNvCxnSpPr>
          <p:nvPr/>
        </p:nvCxnSpPr>
        <p:spPr>
          <a:xfrm>
            <a:off x="5741738" y="2498750"/>
            <a:ext cx="326700" cy="453900"/>
          </a:xfrm>
          <a:prstGeom prst="straightConnector1">
            <a:avLst/>
          </a:prstGeom>
          <a:noFill/>
          <a:ln cap="flat" cmpd="sng" w="9525">
            <a:solidFill>
              <a:schemeClr val="dk2"/>
            </a:solidFill>
            <a:prstDash val="solid"/>
            <a:round/>
            <a:headEnd len="med" w="med" type="none"/>
            <a:tailEnd len="med" w="med" type="triangle"/>
          </a:ln>
        </p:spPr>
      </p:cxnSp>
      <p:cxnSp>
        <p:nvCxnSpPr>
          <p:cNvPr id="123" name="Google Shape;123;p18"/>
          <p:cNvCxnSpPr>
            <a:stCxn id="119" idx="3"/>
            <a:endCxn id="120" idx="1"/>
          </p:cNvCxnSpPr>
          <p:nvPr/>
        </p:nvCxnSpPr>
        <p:spPr>
          <a:xfrm flipH="1" rot="10800000">
            <a:off x="5714313" y="2952500"/>
            <a:ext cx="354000" cy="485100"/>
          </a:xfrm>
          <a:prstGeom prst="straightConnector1">
            <a:avLst/>
          </a:prstGeom>
          <a:noFill/>
          <a:ln cap="flat" cmpd="sng" w="9525">
            <a:solidFill>
              <a:schemeClr val="dk2"/>
            </a:solidFill>
            <a:prstDash val="solid"/>
            <a:round/>
            <a:headEnd len="med" w="med" type="none"/>
            <a:tailEnd len="med" w="med" type="triangle"/>
          </a:ln>
        </p:spPr>
      </p:cxnSp>
      <p:cxnSp>
        <p:nvCxnSpPr>
          <p:cNvPr id="124" name="Google Shape;124;p18"/>
          <p:cNvCxnSpPr>
            <a:stCxn id="120" idx="3"/>
            <a:endCxn id="121" idx="1"/>
          </p:cNvCxnSpPr>
          <p:nvPr/>
        </p:nvCxnSpPr>
        <p:spPr>
          <a:xfrm>
            <a:off x="7282125" y="2952650"/>
            <a:ext cx="229800" cy="0"/>
          </a:xfrm>
          <a:prstGeom prst="straightConnector1">
            <a:avLst/>
          </a:prstGeom>
          <a:noFill/>
          <a:ln cap="flat" cmpd="sng" w="9525">
            <a:solidFill>
              <a:schemeClr val="dk2"/>
            </a:solidFill>
            <a:prstDash val="solid"/>
            <a:round/>
            <a:headEnd len="med" w="med" type="none"/>
            <a:tailEnd len="med" w="med" type="triangle"/>
          </a:ln>
        </p:spPr>
      </p:cxnSp>
      <p:sp>
        <p:nvSpPr>
          <p:cNvPr id="125" name="Google Shape;125;p18"/>
          <p:cNvSpPr txBox="1"/>
          <p:nvPr/>
        </p:nvSpPr>
        <p:spPr>
          <a:xfrm>
            <a:off x="352700" y="1358225"/>
            <a:ext cx="32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Proxima Nova"/>
                <a:ea typeface="Proxima Nova"/>
                <a:cs typeface="Proxima Nova"/>
                <a:sym typeface="Proxima Nova"/>
              </a:rPr>
              <a:t>Goal:</a:t>
            </a:r>
            <a:r>
              <a:rPr lang="en">
                <a:latin typeface="Proxima Nova"/>
                <a:ea typeface="Proxima Nova"/>
                <a:cs typeface="Proxima Nova"/>
                <a:sym typeface="Proxima Nova"/>
              </a:rPr>
              <a:t> Fit a line to this data.</a:t>
            </a:r>
            <a:endParaRPr>
              <a:latin typeface="Proxima Nova"/>
              <a:ea typeface="Proxima Nova"/>
              <a:cs typeface="Proxima Nova"/>
              <a:sym typeface="Proxima Nova"/>
            </a:endParaRPr>
          </a:p>
        </p:txBody>
      </p:sp>
      <p:cxnSp>
        <p:nvCxnSpPr>
          <p:cNvPr id="126" name="Google Shape;126;p18"/>
          <p:cNvCxnSpPr/>
          <p:nvPr/>
        </p:nvCxnSpPr>
        <p:spPr>
          <a:xfrm flipH="1">
            <a:off x="4840850" y="1448263"/>
            <a:ext cx="3900" cy="662400"/>
          </a:xfrm>
          <a:prstGeom prst="straightConnector1">
            <a:avLst/>
          </a:prstGeom>
          <a:noFill/>
          <a:ln cap="flat" cmpd="sng" w="9525">
            <a:solidFill>
              <a:schemeClr val="dk2"/>
            </a:solidFill>
            <a:prstDash val="solid"/>
            <a:round/>
            <a:headEnd len="med" w="med" type="none"/>
            <a:tailEnd len="med" w="med" type="triangle"/>
          </a:ln>
        </p:spPr>
      </p:cxnSp>
      <p:sp>
        <p:nvSpPr>
          <p:cNvPr id="127" name="Google Shape;127;p18"/>
          <p:cNvSpPr txBox="1"/>
          <p:nvPr/>
        </p:nvSpPr>
        <p:spPr>
          <a:xfrm>
            <a:off x="3641300" y="1017750"/>
            <a:ext cx="2403000" cy="3849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accent5"/>
                </a:solidFill>
                <a:latin typeface="Proxima Nova"/>
                <a:ea typeface="Proxima Nova"/>
                <a:cs typeface="Proxima Nova"/>
                <a:sym typeface="Proxima Nova"/>
              </a:rPr>
              <a:t>Note:</a:t>
            </a:r>
            <a:r>
              <a:rPr lang="en" sz="1300">
                <a:latin typeface="Proxima Nova"/>
                <a:ea typeface="Proxima Nova"/>
                <a:cs typeface="Proxima Nova"/>
                <a:sym typeface="Proxima Nova"/>
              </a:rPr>
              <a:t> Assuming that </a:t>
            </a:r>
            <a:r>
              <a:rPr lang="en" sz="1300">
                <a:solidFill>
                  <a:schemeClr val="dk2"/>
                </a:solidFill>
                <a:latin typeface="Proxima Nova"/>
                <a:ea typeface="Proxima Nova"/>
                <a:cs typeface="Proxima Nova"/>
                <a:sym typeface="Proxima Nova"/>
              </a:rPr>
              <a:t>b = 0</a:t>
            </a:r>
            <a:endParaRPr sz="1300">
              <a:solidFill>
                <a:schemeClr val="dk2"/>
              </a:solidFill>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1000"/>
                                        <p:tgtEl>
                                          <p:spTgt spid="127"/>
                                        </p:tgtEl>
                                      </p:cBhvr>
                                    </p:animEffect>
                                  </p:childTnLst>
                                </p:cTn>
                              </p:par>
                              <p:par>
                                <p:cTn fill="hold" nodeType="with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1000"/>
                                        <p:tgtEl>
                                          <p:spTgt spid="122"/>
                                        </p:tgtEl>
                                      </p:cBhvr>
                                    </p:animEffect>
                                  </p:childTnLst>
                                </p:cTn>
                              </p:par>
                              <p:par>
                                <p:cTn fill="hold" nodeType="with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par>
                                <p:cTn fill="hold" nodeType="with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par>
                                <p:cTn fill="hold" nodeType="with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Optimizer 1: </a:t>
            </a:r>
            <a:r>
              <a:rPr lang="en">
                <a:solidFill>
                  <a:schemeClr val="accent5"/>
                </a:solidFill>
              </a:rPr>
              <a:t>“Student Search”</a:t>
            </a:r>
            <a:endParaRPr>
              <a:solidFill>
                <a:schemeClr val="accent5"/>
              </a:solidFill>
            </a:endParaRPr>
          </a:p>
        </p:txBody>
      </p:sp>
      <p:pic>
        <p:nvPicPr>
          <p:cNvPr id="133" name="Google Shape;133;p19"/>
          <p:cNvPicPr preferRelativeResize="0"/>
          <p:nvPr/>
        </p:nvPicPr>
        <p:blipFill>
          <a:blip r:embed="rId3">
            <a:alphaModFix/>
          </a:blip>
          <a:stretch>
            <a:fillRect/>
          </a:stretch>
        </p:blipFill>
        <p:spPr>
          <a:xfrm>
            <a:off x="220900" y="1101625"/>
            <a:ext cx="5157866" cy="3820976"/>
          </a:xfrm>
          <a:prstGeom prst="rect">
            <a:avLst/>
          </a:prstGeom>
          <a:noFill/>
          <a:ln>
            <a:noFill/>
          </a:ln>
        </p:spPr>
      </p:pic>
      <p:sp>
        <p:nvSpPr>
          <p:cNvPr id="134" name="Google Shape;134;p19"/>
          <p:cNvSpPr txBox="1"/>
          <p:nvPr>
            <p:ph idx="1" type="body"/>
          </p:nvPr>
        </p:nvSpPr>
        <p:spPr>
          <a:xfrm>
            <a:off x="5540100" y="1162475"/>
            <a:ext cx="2834100" cy="3533400"/>
          </a:xfrm>
          <a:prstGeom prst="rect">
            <a:avLst/>
          </a:prstGeom>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a:solidFill>
                  <a:schemeClr val="accent5"/>
                </a:solidFill>
              </a:rPr>
              <a:t>What we did last week!</a:t>
            </a:r>
            <a:endParaRPr b="1">
              <a:solidFill>
                <a:schemeClr val="accent5"/>
              </a:solidFill>
            </a:endParaRPr>
          </a:p>
          <a:p>
            <a:pPr indent="-342900" lvl="0" marL="457200" rtl="0" algn="l">
              <a:spcBef>
                <a:spcPts val="0"/>
              </a:spcBef>
              <a:spcAft>
                <a:spcPts val="0"/>
              </a:spcAft>
              <a:buClr>
                <a:schemeClr val="dk2"/>
              </a:buClr>
              <a:buSzPts val="1800"/>
              <a:buChar char="●"/>
            </a:pPr>
            <a:r>
              <a:rPr lang="en">
                <a:solidFill>
                  <a:schemeClr val="dk2"/>
                </a:solidFill>
              </a:rPr>
              <a:t>Pros</a:t>
            </a:r>
            <a:endParaRPr>
              <a:solidFill>
                <a:schemeClr val="dk2"/>
              </a:solidFill>
            </a:endParaRPr>
          </a:p>
          <a:p>
            <a:pPr indent="-317500" lvl="1" marL="914400" rtl="0" algn="l">
              <a:spcBef>
                <a:spcPts val="0"/>
              </a:spcBef>
              <a:spcAft>
                <a:spcPts val="0"/>
              </a:spcAft>
              <a:buSzPts val="1400"/>
              <a:buChar char="○"/>
            </a:pPr>
            <a:r>
              <a:rPr lang="en"/>
              <a:t>Simple</a:t>
            </a:r>
            <a:endParaRPr/>
          </a:p>
          <a:p>
            <a:pPr indent="-317500" lvl="1" marL="914400" rtl="0" algn="l">
              <a:spcBef>
                <a:spcPts val="0"/>
              </a:spcBef>
              <a:spcAft>
                <a:spcPts val="0"/>
              </a:spcAft>
              <a:buSzPts val="1400"/>
              <a:buChar char="○"/>
            </a:pPr>
            <a:r>
              <a:rPr lang="en"/>
              <a:t>Can use the human brain to make smart decisions</a:t>
            </a:r>
            <a:endParaRPr/>
          </a:p>
          <a:p>
            <a:pPr indent="-342900" lvl="0" marL="457200" rtl="0" algn="l">
              <a:spcBef>
                <a:spcPts val="0"/>
              </a:spcBef>
              <a:spcAft>
                <a:spcPts val="0"/>
              </a:spcAft>
              <a:buClr>
                <a:schemeClr val="dk2"/>
              </a:buClr>
              <a:buSzPts val="1800"/>
              <a:buChar char="●"/>
            </a:pPr>
            <a:r>
              <a:rPr lang="en">
                <a:solidFill>
                  <a:schemeClr val="dk2"/>
                </a:solidFill>
              </a:rPr>
              <a:t>Cons</a:t>
            </a:r>
            <a:endParaRPr>
              <a:solidFill>
                <a:schemeClr val="dk2"/>
              </a:solidFill>
            </a:endParaRPr>
          </a:p>
          <a:p>
            <a:pPr indent="-317500" lvl="1" marL="914400" rtl="0" algn="l">
              <a:spcBef>
                <a:spcPts val="0"/>
              </a:spcBef>
              <a:spcAft>
                <a:spcPts val="0"/>
              </a:spcAft>
              <a:buSzPts val="1400"/>
              <a:buChar char="○"/>
            </a:pPr>
            <a:r>
              <a:rPr lang="en"/>
              <a:t>Time consuming</a:t>
            </a:r>
            <a:endParaRPr/>
          </a:p>
          <a:p>
            <a:pPr indent="-317500" lvl="1" marL="914400" rtl="0" algn="l">
              <a:spcBef>
                <a:spcPts val="0"/>
              </a:spcBef>
              <a:spcAft>
                <a:spcPts val="0"/>
              </a:spcAft>
              <a:buSzPts val="1400"/>
              <a:buChar char="○"/>
            </a:pPr>
            <a:r>
              <a:rPr lang="en"/>
              <a:t>What if there are 1 million parameters?</a:t>
            </a:r>
            <a:endParaRPr/>
          </a:p>
          <a:p>
            <a:pPr indent="-317500" lvl="1" marL="914400" rtl="0" algn="l">
              <a:spcBef>
                <a:spcPts val="0"/>
              </a:spcBef>
              <a:spcAft>
                <a:spcPts val="0"/>
              </a:spcAft>
              <a:buSzPts val="1400"/>
              <a:buChar char="○"/>
            </a:pPr>
            <a:r>
              <a:rPr lang="en"/>
              <a:t>What if there are multiple inputs and outputs?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xEl>
                                              <p:pRg end="0" st="0"/>
                                            </p:txEl>
                                          </p:spTgt>
                                        </p:tgtEl>
                                        <p:attrNameLst>
                                          <p:attrName>style.visibility</p:attrName>
                                        </p:attrNameLst>
                                      </p:cBhvr>
                                      <p:to>
                                        <p:strVal val="visible"/>
                                      </p:to>
                                    </p:set>
                                    <p:animEffect filter="fade" transition="in">
                                      <p:cBhvr>
                                        <p:cTn dur="1000"/>
                                        <p:tgtEl>
                                          <p:spTgt spid="1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xEl>
                                              <p:pRg end="1" st="1"/>
                                            </p:txEl>
                                          </p:spTgt>
                                        </p:tgtEl>
                                        <p:attrNameLst>
                                          <p:attrName>style.visibility</p:attrName>
                                        </p:attrNameLst>
                                      </p:cBhvr>
                                      <p:to>
                                        <p:strVal val="visible"/>
                                      </p:to>
                                    </p:set>
                                    <p:animEffect filter="fade" transition="in">
                                      <p:cBhvr>
                                        <p:cTn dur="1000"/>
                                        <p:tgtEl>
                                          <p:spTgt spid="1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xEl>
                                              <p:pRg end="2" st="2"/>
                                            </p:txEl>
                                          </p:spTgt>
                                        </p:tgtEl>
                                        <p:attrNameLst>
                                          <p:attrName>style.visibility</p:attrName>
                                        </p:attrNameLst>
                                      </p:cBhvr>
                                      <p:to>
                                        <p:strVal val="visible"/>
                                      </p:to>
                                    </p:set>
                                    <p:animEffect filter="fade" transition="in">
                                      <p:cBhvr>
                                        <p:cTn dur="1000"/>
                                        <p:tgtEl>
                                          <p:spTgt spid="1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xEl>
                                              <p:pRg end="3" st="3"/>
                                            </p:txEl>
                                          </p:spTgt>
                                        </p:tgtEl>
                                        <p:attrNameLst>
                                          <p:attrName>style.visibility</p:attrName>
                                        </p:attrNameLst>
                                      </p:cBhvr>
                                      <p:to>
                                        <p:strVal val="visible"/>
                                      </p:to>
                                    </p:set>
                                    <p:animEffect filter="fade" transition="in">
                                      <p:cBhvr>
                                        <p:cTn dur="1000"/>
                                        <p:tgtEl>
                                          <p:spTgt spid="13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xEl>
                                              <p:pRg end="4" st="4"/>
                                            </p:txEl>
                                          </p:spTgt>
                                        </p:tgtEl>
                                        <p:attrNameLst>
                                          <p:attrName>style.visibility</p:attrName>
                                        </p:attrNameLst>
                                      </p:cBhvr>
                                      <p:to>
                                        <p:strVal val="visible"/>
                                      </p:to>
                                    </p:set>
                                    <p:animEffect filter="fade" transition="in">
                                      <p:cBhvr>
                                        <p:cTn dur="1000"/>
                                        <p:tgtEl>
                                          <p:spTgt spid="13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xEl>
                                              <p:pRg end="5" st="5"/>
                                            </p:txEl>
                                          </p:spTgt>
                                        </p:tgtEl>
                                        <p:attrNameLst>
                                          <p:attrName>style.visibility</p:attrName>
                                        </p:attrNameLst>
                                      </p:cBhvr>
                                      <p:to>
                                        <p:strVal val="visible"/>
                                      </p:to>
                                    </p:set>
                                    <p:animEffect filter="fade" transition="in">
                                      <p:cBhvr>
                                        <p:cTn dur="1000"/>
                                        <p:tgtEl>
                                          <p:spTgt spid="13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xEl>
                                              <p:pRg end="6" st="6"/>
                                            </p:txEl>
                                          </p:spTgt>
                                        </p:tgtEl>
                                        <p:attrNameLst>
                                          <p:attrName>style.visibility</p:attrName>
                                        </p:attrNameLst>
                                      </p:cBhvr>
                                      <p:to>
                                        <p:strVal val="visible"/>
                                      </p:to>
                                    </p:set>
                                    <p:animEffect filter="fade" transition="in">
                                      <p:cBhvr>
                                        <p:cTn dur="1000"/>
                                        <p:tgtEl>
                                          <p:spTgt spid="13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xEl>
                                              <p:pRg end="7" st="7"/>
                                            </p:txEl>
                                          </p:spTgt>
                                        </p:tgtEl>
                                        <p:attrNameLst>
                                          <p:attrName>style.visibility</p:attrName>
                                        </p:attrNameLst>
                                      </p:cBhvr>
                                      <p:to>
                                        <p:strVal val="visible"/>
                                      </p:to>
                                    </p:set>
                                    <p:animEffect filter="fade" transition="in">
                                      <p:cBhvr>
                                        <p:cTn dur="1000"/>
                                        <p:tgtEl>
                                          <p:spTgt spid="134">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Optimizer 2: </a:t>
            </a:r>
            <a:r>
              <a:rPr lang="en">
                <a:solidFill>
                  <a:schemeClr val="accent5"/>
                </a:solidFill>
              </a:rPr>
              <a:t>Grid Search</a:t>
            </a:r>
            <a:endParaRPr>
              <a:solidFill>
                <a:schemeClr val="accent5"/>
              </a:solidFill>
            </a:endParaRPr>
          </a:p>
        </p:txBody>
      </p:sp>
      <p:pic>
        <p:nvPicPr>
          <p:cNvPr id="140" name="Google Shape;140;p20"/>
          <p:cNvPicPr preferRelativeResize="0"/>
          <p:nvPr/>
        </p:nvPicPr>
        <p:blipFill>
          <a:blip r:embed="rId3">
            <a:alphaModFix/>
          </a:blip>
          <a:stretch>
            <a:fillRect/>
          </a:stretch>
        </p:blipFill>
        <p:spPr>
          <a:xfrm>
            <a:off x="595600" y="1097824"/>
            <a:ext cx="1847850" cy="3626700"/>
          </a:xfrm>
          <a:prstGeom prst="rect">
            <a:avLst/>
          </a:prstGeom>
          <a:noFill/>
          <a:ln>
            <a:noFill/>
          </a:ln>
        </p:spPr>
      </p:pic>
      <p:cxnSp>
        <p:nvCxnSpPr>
          <p:cNvPr id="141" name="Google Shape;141;p20"/>
          <p:cNvCxnSpPr/>
          <p:nvPr/>
        </p:nvCxnSpPr>
        <p:spPr>
          <a:xfrm>
            <a:off x="516525" y="1115150"/>
            <a:ext cx="0" cy="3786300"/>
          </a:xfrm>
          <a:prstGeom prst="straightConnector1">
            <a:avLst/>
          </a:prstGeom>
          <a:noFill/>
          <a:ln cap="flat" cmpd="sng" w="28575">
            <a:solidFill>
              <a:schemeClr val="dk2"/>
            </a:solidFill>
            <a:prstDash val="solid"/>
            <a:round/>
            <a:headEnd len="med" w="med" type="none"/>
            <a:tailEnd len="med" w="med" type="triangle"/>
          </a:ln>
        </p:spPr>
      </p:cxnSp>
      <p:sp>
        <p:nvSpPr>
          <p:cNvPr id="142" name="Google Shape;142;p20"/>
          <p:cNvSpPr txBox="1"/>
          <p:nvPr/>
        </p:nvSpPr>
        <p:spPr>
          <a:xfrm>
            <a:off x="212025" y="883150"/>
            <a:ext cx="23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Proxima Nova"/>
                <a:ea typeface="Proxima Nova"/>
                <a:cs typeface="Proxima Nova"/>
                <a:sym typeface="Proxima Nova"/>
              </a:rPr>
              <a:t>a</a:t>
            </a:r>
            <a:endParaRPr>
              <a:solidFill>
                <a:schemeClr val="dk2"/>
              </a:solidFill>
              <a:latin typeface="Proxima Nova"/>
              <a:ea typeface="Proxima Nova"/>
              <a:cs typeface="Proxima Nova"/>
              <a:sym typeface="Proxima Nova"/>
            </a:endParaRPr>
          </a:p>
        </p:txBody>
      </p:sp>
      <p:sp>
        <p:nvSpPr>
          <p:cNvPr id="143" name="Google Shape;143;p20"/>
          <p:cNvSpPr/>
          <p:nvPr/>
        </p:nvSpPr>
        <p:spPr>
          <a:xfrm>
            <a:off x="474675" y="116855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474675" y="1458788"/>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474675" y="177630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a:off x="474675" y="209380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p:nvPr/>
        </p:nvSpPr>
        <p:spPr>
          <a:xfrm>
            <a:off x="474675" y="238405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0"/>
          <p:cNvSpPr/>
          <p:nvPr/>
        </p:nvSpPr>
        <p:spPr>
          <a:xfrm>
            <a:off x="474675" y="268885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0"/>
          <p:cNvSpPr/>
          <p:nvPr/>
        </p:nvSpPr>
        <p:spPr>
          <a:xfrm>
            <a:off x="474675" y="301905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0"/>
          <p:cNvSpPr/>
          <p:nvPr/>
        </p:nvSpPr>
        <p:spPr>
          <a:xfrm>
            <a:off x="474675" y="331985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474675" y="362065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474675" y="392145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0"/>
          <p:cNvSpPr/>
          <p:nvPr/>
        </p:nvSpPr>
        <p:spPr>
          <a:xfrm>
            <a:off x="474675" y="425565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474675" y="4552450"/>
            <a:ext cx="83700" cy="741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a:off x="1827350" y="2943675"/>
            <a:ext cx="536400" cy="2112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txBox="1"/>
          <p:nvPr/>
        </p:nvSpPr>
        <p:spPr>
          <a:xfrm>
            <a:off x="2940375" y="1111450"/>
            <a:ext cx="5451000" cy="17808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Pros</a:t>
            </a:r>
            <a:endParaRPr sz="1800">
              <a:solidFill>
                <a:schemeClr val="dk2"/>
              </a:solidFill>
              <a:latin typeface="Proxima Nova"/>
              <a:ea typeface="Proxima Nova"/>
              <a:cs typeface="Proxima Nova"/>
              <a:sym typeface="Proxima Nova"/>
            </a:endParaRPr>
          </a:p>
          <a:p>
            <a:pPr indent="-317500" lvl="1" marL="914400" rtl="0" algn="l">
              <a:lnSpc>
                <a:spcPct val="115000"/>
              </a:lnSpc>
              <a:spcBef>
                <a:spcPts val="0"/>
              </a:spcBef>
              <a:spcAft>
                <a:spcPts val="0"/>
              </a:spcAft>
              <a:buClr>
                <a:schemeClr val="accent3"/>
              </a:buClr>
              <a:buSzPts val="1400"/>
              <a:buFont typeface="Proxima Nova"/>
              <a:buChar char="○"/>
            </a:pPr>
            <a:r>
              <a:rPr lang="en">
                <a:solidFill>
                  <a:schemeClr val="accent3"/>
                </a:solidFill>
                <a:latin typeface="Proxima Nova"/>
                <a:ea typeface="Proxima Nova"/>
                <a:cs typeface="Proxima Nova"/>
                <a:sym typeface="Proxima Nova"/>
              </a:rPr>
              <a:t>Simple</a:t>
            </a:r>
            <a:endParaRPr>
              <a:solidFill>
                <a:schemeClr val="accent3"/>
              </a:solidFill>
              <a:latin typeface="Proxima Nova"/>
              <a:ea typeface="Proxima Nova"/>
              <a:cs typeface="Proxima Nova"/>
              <a:sym typeface="Proxima Nova"/>
            </a:endParaRPr>
          </a:p>
          <a:p>
            <a:pPr indent="-317500" lvl="1" marL="914400" rtl="0" algn="l">
              <a:lnSpc>
                <a:spcPct val="115000"/>
              </a:lnSpc>
              <a:spcBef>
                <a:spcPts val="0"/>
              </a:spcBef>
              <a:spcAft>
                <a:spcPts val="0"/>
              </a:spcAft>
              <a:buClr>
                <a:schemeClr val="accent3"/>
              </a:buClr>
              <a:buSzPts val="1400"/>
              <a:buFont typeface="Proxima Nova"/>
              <a:buChar char="○"/>
            </a:pPr>
            <a:r>
              <a:rPr lang="en">
                <a:solidFill>
                  <a:schemeClr val="accent3"/>
                </a:solidFill>
                <a:latin typeface="Proxima Nova"/>
                <a:ea typeface="Proxima Nova"/>
                <a:cs typeface="Proxima Nova"/>
                <a:sym typeface="Proxima Nova"/>
              </a:rPr>
              <a:t>Can be automated (no need for human intervention)</a:t>
            </a:r>
            <a:endParaRPr>
              <a:solidFill>
                <a:schemeClr val="accent3"/>
              </a:solidFill>
              <a:latin typeface="Proxima Nova"/>
              <a:ea typeface="Proxima Nova"/>
              <a:cs typeface="Proxima Nova"/>
              <a:sym typeface="Proxima Nova"/>
            </a:endParaRPr>
          </a:p>
          <a:p>
            <a:pPr indent="-342900" lvl="0" marL="457200" rtl="0" algn="l">
              <a:lnSpc>
                <a:spcPct val="115000"/>
              </a:lnSpc>
              <a:spcBef>
                <a:spcPts val="0"/>
              </a:spcBef>
              <a:spcAft>
                <a:spcPts val="0"/>
              </a:spcAft>
              <a:buClr>
                <a:schemeClr val="dk2"/>
              </a:buClr>
              <a:buSzPts val="1800"/>
              <a:buFont typeface="Proxima Nova"/>
              <a:buChar char="●"/>
            </a:pPr>
            <a:r>
              <a:rPr lang="en" sz="1800">
                <a:solidFill>
                  <a:schemeClr val="dk2"/>
                </a:solidFill>
                <a:latin typeface="Proxima Nova"/>
                <a:ea typeface="Proxima Nova"/>
                <a:cs typeface="Proxima Nova"/>
                <a:sym typeface="Proxima Nova"/>
              </a:rPr>
              <a:t>Cons</a:t>
            </a:r>
            <a:endParaRPr>
              <a:solidFill>
                <a:schemeClr val="accent3"/>
              </a:solidFill>
              <a:latin typeface="Proxima Nova"/>
              <a:ea typeface="Proxima Nova"/>
              <a:cs typeface="Proxima Nova"/>
              <a:sym typeface="Proxima Nova"/>
            </a:endParaRPr>
          </a:p>
          <a:p>
            <a:pPr indent="-317500" lvl="1" marL="914400" rtl="0" algn="l">
              <a:lnSpc>
                <a:spcPct val="115000"/>
              </a:lnSpc>
              <a:spcBef>
                <a:spcPts val="0"/>
              </a:spcBef>
              <a:spcAft>
                <a:spcPts val="0"/>
              </a:spcAft>
              <a:buClr>
                <a:schemeClr val="accent3"/>
              </a:buClr>
              <a:buSzPts val="1400"/>
              <a:buFont typeface="Proxima Nova"/>
              <a:buChar char="○"/>
            </a:pPr>
            <a:r>
              <a:rPr lang="en">
                <a:solidFill>
                  <a:schemeClr val="accent3"/>
                </a:solidFill>
                <a:latin typeface="Proxima Nova"/>
                <a:ea typeface="Proxima Nova"/>
                <a:cs typeface="Proxima Nova"/>
                <a:sym typeface="Proxima Nova"/>
              </a:rPr>
              <a:t>Not efficient</a:t>
            </a:r>
            <a:endParaRPr>
              <a:solidFill>
                <a:schemeClr val="accent3"/>
              </a:solidFill>
              <a:latin typeface="Proxima Nova"/>
              <a:ea typeface="Proxima Nova"/>
              <a:cs typeface="Proxima Nova"/>
              <a:sym typeface="Proxima Nova"/>
            </a:endParaRPr>
          </a:p>
          <a:p>
            <a:pPr indent="-317500" lvl="1" marL="914400" rtl="0" algn="l">
              <a:lnSpc>
                <a:spcPct val="115000"/>
              </a:lnSpc>
              <a:spcBef>
                <a:spcPts val="0"/>
              </a:spcBef>
              <a:spcAft>
                <a:spcPts val="0"/>
              </a:spcAft>
              <a:buClr>
                <a:schemeClr val="accent3"/>
              </a:buClr>
              <a:buSzPts val="1400"/>
              <a:buFont typeface="Proxima Nova"/>
              <a:buChar char="○"/>
            </a:pPr>
            <a:r>
              <a:rPr lang="en">
                <a:solidFill>
                  <a:schemeClr val="accent3"/>
                </a:solidFill>
                <a:latin typeface="Proxima Nova"/>
                <a:ea typeface="Proxima Nova"/>
                <a:cs typeface="Proxima Nova"/>
                <a:sym typeface="Proxima Nova"/>
              </a:rPr>
              <a:t>“Curse of dimensionality”</a:t>
            </a:r>
            <a:endParaRPr>
              <a:solidFill>
                <a:schemeClr val="accent3"/>
              </a:solidFill>
              <a:latin typeface="Proxima Nova"/>
              <a:ea typeface="Proxima Nova"/>
              <a:cs typeface="Proxima Nova"/>
              <a:sym typeface="Proxima Nova"/>
            </a:endParaRPr>
          </a:p>
        </p:txBody>
      </p:sp>
      <p:pic>
        <p:nvPicPr>
          <p:cNvPr id="157" name="Google Shape;157;p20"/>
          <p:cNvPicPr preferRelativeResize="0"/>
          <p:nvPr/>
        </p:nvPicPr>
        <p:blipFill>
          <a:blip r:embed="rId4">
            <a:alphaModFix/>
          </a:blip>
          <a:stretch>
            <a:fillRect/>
          </a:stretch>
        </p:blipFill>
        <p:spPr>
          <a:xfrm>
            <a:off x="3151475" y="3347225"/>
            <a:ext cx="3368846" cy="1174875"/>
          </a:xfrm>
          <a:prstGeom prst="rect">
            <a:avLst/>
          </a:prstGeom>
          <a:noFill/>
          <a:ln>
            <a:noFill/>
          </a:ln>
        </p:spPr>
      </p:pic>
      <p:sp>
        <p:nvSpPr>
          <p:cNvPr id="158" name="Google Shape;158;p20"/>
          <p:cNvSpPr txBox="1"/>
          <p:nvPr/>
        </p:nvSpPr>
        <p:spPr>
          <a:xfrm>
            <a:off x="3046825" y="3019875"/>
            <a:ext cx="884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Proxima Nova"/>
                <a:ea typeface="Proxima Nova"/>
                <a:cs typeface="Proxima Nova"/>
                <a:sym typeface="Proxima Nova"/>
              </a:rPr>
              <a:t>1 parameter</a:t>
            </a:r>
            <a:endParaRPr sz="1000">
              <a:latin typeface="Proxima Nova"/>
              <a:ea typeface="Proxima Nova"/>
              <a:cs typeface="Proxima Nova"/>
              <a:sym typeface="Proxima Nova"/>
            </a:endParaRPr>
          </a:p>
        </p:txBody>
      </p:sp>
      <p:cxnSp>
        <p:nvCxnSpPr>
          <p:cNvPr id="159" name="Google Shape;159;p20"/>
          <p:cNvCxnSpPr/>
          <p:nvPr/>
        </p:nvCxnSpPr>
        <p:spPr>
          <a:xfrm>
            <a:off x="2860450" y="2898025"/>
            <a:ext cx="6078900" cy="0"/>
          </a:xfrm>
          <a:prstGeom prst="straightConnector1">
            <a:avLst/>
          </a:prstGeom>
          <a:noFill/>
          <a:ln cap="flat" cmpd="sng" w="9525">
            <a:solidFill>
              <a:schemeClr val="dk2"/>
            </a:solidFill>
            <a:prstDash val="solid"/>
            <a:round/>
            <a:headEnd len="med" w="med" type="none"/>
            <a:tailEnd len="med" w="med" type="none"/>
          </a:ln>
        </p:spPr>
      </p:cxnSp>
      <p:sp>
        <p:nvSpPr>
          <p:cNvPr id="160" name="Google Shape;160;p20"/>
          <p:cNvSpPr txBox="1"/>
          <p:nvPr/>
        </p:nvSpPr>
        <p:spPr>
          <a:xfrm>
            <a:off x="4274000" y="3019875"/>
            <a:ext cx="9324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Proxima Nova"/>
                <a:ea typeface="Proxima Nova"/>
                <a:cs typeface="Proxima Nova"/>
                <a:sym typeface="Proxima Nova"/>
              </a:rPr>
              <a:t>2</a:t>
            </a:r>
            <a:r>
              <a:rPr lang="en" sz="1000">
                <a:latin typeface="Proxima Nova"/>
                <a:ea typeface="Proxima Nova"/>
                <a:cs typeface="Proxima Nova"/>
                <a:sym typeface="Proxima Nova"/>
              </a:rPr>
              <a:t> parameters</a:t>
            </a:r>
            <a:endParaRPr sz="1000">
              <a:latin typeface="Proxima Nova"/>
              <a:ea typeface="Proxima Nova"/>
              <a:cs typeface="Proxima Nova"/>
              <a:sym typeface="Proxima Nova"/>
            </a:endParaRPr>
          </a:p>
        </p:txBody>
      </p:sp>
      <p:sp>
        <p:nvSpPr>
          <p:cNvPr id="161" name="Google Shape;161;p20"/>
          <p:cNvSpPr txBox="1"/>
          <p:nvPr/>
        </p:nvSpPr>
        <p:spPr>
          <a:xfrm>
            <a:off x="5510875" y="3019875"/>
            <a:ext cx="9324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Proxima Nova"/>
                <a:ea typeface="Proxima Nova"/>
                <a:cs typeface="Proxima Nova"/>
                <a:sym typeface="Proxima Nova"/>
              </a:rPr>
              <a:t>3</a:t>
            </a:r>
            <a:r>
              <a:rPr lang="en" sz="1000">
                <a:latin typeface="Proxima Nova"/>
                <a:ea typeface="Proxima Nova"/>
                <a:cs typeface="Proxima Nova"/>
                <a:sym typeface="Proxima Nova"/>
              </a:rPr>
              <a:t> parameters</a:t>
            </a:r>
            <a:endParaRPr sz="1000">
              <a:latin typeface="Proxima Nova"/>
              <a:ea typeface="Proxima Nova"/>
              <a:cs typeface="Proxima Nova"/>
              <a:sym typeface="Proxima Nova"/>
            </a:endParaRPr>
          </a:p>
        </p:txBody>
      </p:sp>
      <p:sp>
        <p:nvSpPr>
          <p:cNvPr id="162" name="Google Shape;162;p20"/>
          <p:cNvSpPr txBox="1"/>
          <p:nvPr/>
        </p:nvSpPr>
        <p:spPr>
          <a:xfrm>
            <a:off x="7763750" y="3019875"/>
            <a:ext cx="11400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Proxima Nova"/>
                <a:ea typeface="Proxima Nova"/>
                <a:cs typeface="Proxima Nova"/>
                <a:sym typeface="Proxima Nova"/>
              </a:rPr>
              <a:t>200 </a:t>
            </a:r>
            <a:r>
              <a:rPr lang="en" sz="1000">
                <a:latin typeface="Proxima Nova"/>
                <a:ea typeface="Proxima Nova"/>
                <a:cs typeface="Proxima Nova"/>
                <a:sym typeface="Proxima Nova"/>
              </a:rPr>
              <a:t>parameters</a:t>
            </a:r>
            <a:endParaRPr sz="1000">
              <a:latin typeface="Proxima Nova"/>
              <a:ea typeface="Proxima Nova"/>
              <a:cs typeface="Proxima Nova"/>
              <a:sym typeface="Proxima Nova"/>
            </a:endParaRPr>
          </a:p>
        </p:txBody>
      </p:sp>
      <p:sp>
        <p:nvSpPr>
          <p:cNvPr id="163" name="Google Shape;163;p20"/>
          <p:cNvSpPr txBox="1"/>
          <p:nvPr/>
        </p:nvSpPr>
        <p:spPr>
          <a:xfrm>
            <a:off x="6730425" y="3459750"/>
            <a:ext cx="932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Proxima Nova"/>
                <a:ea typeface="Proxima Nova"/>
                <a:cs typeface="Proxima Nova"/>
                <a:sym typeface="Proxima Nova"/>
              </a:rPr>
              <a:t>...</a:t>
            </a:r>
            <a:endParaRPr sz="1800">
              <a:latin typeface="Proxima Nova"/>
              <a:ea typeface="Proxima Nova"/>
              <a:cs typeface="Proxima Nova"/>
              <a:sym typeface="Proxima Nova"/>
            </a:endParaRPr>
          </a:p>
        </p:txBody>
      </p:sp>
      <p:sp>
        <p:nvSpPr>
          <p:cNvPr id="164" name="Google Shape;164;p20"/>
          <p:cNvSpPr txBox="1"/>
          <p:nvPr/>
        </p:nvSpPr>
        <p:spPr>
          <a:xfrm>
            <a:off x="7786400" y="3480425"/>
            <a:ext cx="9876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700">
                <a:latin typeface="Proxima Nova"/>
                <a:ea typeface="Proxima Nova"/>
                <a:cs typeface="Proxima Nova"/>
                <a:sym typeface="Proxima Nova"/>
              </a:rPr>
              <a:t>?</a:t>
            </a:r>
            <a:endParaRPr sz="2700">
              <a:latin typeface="Proxima Nova"/>
              <a:ea typeface="Proxima Nova"/>
              <a:cs typeface="Proxima Nova"/>
              <a:sym typeface="Proxima Nova"/>
            </a:endParaRPr>
          </a:p>
        </p:txBody>
      </p:sp>
      <p:sp>
        <p:nvSpPr>
          <p:cNvPr id="165" name="Google Shape;165;p20"/>
          <p:cNvSpPr txBox="1"/>
          <p:nvPr/>
        </p:nvSpPr>
        <p:spPr>
          <a:xfrm>
            <a:off x="3046825" y="4420150"/>
            <a:ext cx="8847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Proxima Nova"/>
                <a:ea typeface="Proxima Nova"/>
                <a:cs typeface="Proxima Nova"/>
                <a:sym typeface="Proxima Nova"/>
              </a:rPr>
              <a:t>5</a:t>
            </a:r>
            <a:r>
              <a:rPr baseline="30000" lang="en" sz="1000">
                <a:latin typeface="Proxima Nova"/>
                <a:ea typeface="Proxima Nova"/>
                <a:cs typeface="Proxima Nova"/>
                <a:sym typeface="Proxima Nova"/>
              </a:rPr>
              <a:t>1</a:t>
            </a:r>
            <a:r>
              <a:rPr lang="en" sz="1000">
                <a:latin typeface="Proxima Nova"/>
                <a:ea typeface="Proxima Nova"/>
                <a:cs typeface="Proxima Nova"/>
                <a:sym typeface="Proxima Nova"/>
              </a:rPr>
              <a:t> = 5</a:t>
            </a:r>
            <a:r>
              <a:rPr lang="en" sz="1000">
                <a:latin typeface="Proxima Nova"/>
                <a:ea typeface="Proxima Nova"/>
                <a:cs typeface="Proxima Nova"/>
                <a:sym typeface="Proxima Nova"/>
              </a:rPr>
              <a:t> points</a:t>
            </a:r>
            <a:endParaRPr sz="1000">
              <a:latin typeface="Proxima Nova"/>
              <a:ea typeface="Proxima Nova"/>
              <a:cs typeface="Proxima Nova"/>
              <a:sym typeface="Proxima Nova"/>
            </a:endParaRPr>
          </a:p>
        </p:txBody>
      </p:sp>
      <p:sp>
        <p:nvSpPr>
          <p:cNvPr id="166" name="Google Shape;166;p20"/>
          <p:cNvSpPr txBox="1"/>
          <p:nvPr/>
        </p:nvSpPr>
        <p:spPr>
          <a:xfrm>
            <a:off x="4223750" y="4420150"/>
            <a:ext cx="10329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Proxima Nova"/>
                <a:ea typeface="Proxima Nova"/>
                <a:cs typeface="Proxima Nova"/>
                <a:sym typeface="Proxima Nova"/>
              </a:rPr>
              <a:t>5</a:t>
            </a:r>
            <a:r>
              <a:rPr baseline="30000" lang="en" sz="1000">
                <a:latin typeface="Proxima Nova"/>
                <a:ea typeface="Proxima Nova"/>
                <a:cs typeface="Proxima Nova"/>
                <a:sym typeface="Proxima Nova"/>
              </a:rPr>
              <a:t>2</a:t>
            </a:r>
            <a:r>
              <a:rPr lang="en" sz="1000">
                <a:latin typeface="Proxima Nova"/>
                <a:ea typeface="Proxima Nova"/>
                <a:cs typeface="Proxima Nova"/>
                <a:sym typeface="Proxima Nova"/>
              </a:rPr>
              <a:t> = 2</a:t>
            </a:r>
            <a:r>
              <a:rPr lang="en" sz="1000">
                <a:latin typeface="Proxima Nova"/>
                <a:ea typeface="Proxima Nova"/>
                <a:cs typeface="Proxima Nova"/>
                <a:sym typeface="Proxima Nova"/>
              </a:rPr>
              <a:t>5 points</a:t>
            </a:r>
            <a:endParaRPr sz="1000">
              <a:latin typeface="Proxima Nova"/>
              <a:ea typeface="Proxima Nova"/>
              <a:cs typeface="Proxima Nova"/>
              <a:sym typeface="Proxima Nova"/>
            </a:endParaRPr>
          </a:p>
        </p:txBody>
      </p:sp>
      <p:sp>
        <p:nvSpPr>
          <p:cNvPr id="167" name="Google Shape;167;p20"/>
          <p:cNvSpPr txBox="1"/>
          <p:nvPr/>
        </p:nvSpPr>
        <p:spPr>
          <a:xfrm>
            <a:off x="5353525" y="4420150"/>
            <a:ext cx="1247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Proxima Nova"/>
                <a:ea typeface="Proxima Nova"/>
                <a:cs typeface="Proxima Nova"/>
                <a:sym typeface="Proxima Nova"/>
              </a:rPr>
              <a:t>5</a:t>
            </a:r>
            <a:r>
              <a:rPr baseline="30000" lang="en" sz="1000">
                <a:latin typeface="Proxima Nova"/>
                <a:ea typeface="Proxima Nova"/>
                <a:cs typeface="Proxima Nova"/>
                <a:sym typeface="Proxima Nova"/>
              </a:rPr>
              <a:t>3</a:t>
            </a:r>
            <a:r>
              <a:rPr lang="en" sz="1000">
                <a:latin typeface="Proxima Nova"/>
                <a:ea typeface="Proxima Nova"/>
                <a:cs typeface="Proxima Nova"/>
                <a:sym typeface="Proxima Nova"/>
              </a:rPr>
              <a:t> = 1</a:t>
            </a:r>
            <a:r>
              <a:rPr lang="en" sz="1000">
                <a:latin typeface="Proxima Nova"/>
                <a:ea typeface="Proxima Nova"/>
                <a:cs typeface="Proxima Nova"/>
                <a:sym typeface="Proxima Nova"/>
              </a:rPr>
              <a:t>25 points</a:t>
            </a:r>
            <a:endParaRPr sz="1000">
              <a:latin typeface="Proxima Nova"/>
              <a:ea typeface="Proxima Nova"/>
              <a:cs typeface="Proxima Nova"/>
              <a:sym typeface="Proxima Nova"/>
            </a:endParaRPr>
          </a:p>
        </p:txBody>
      </p:sp>
      <p:sp>
        <p:nvSpPr>
          <p:cNvPr id="168" name="Google Shape;168;p20"/>
          <p:cNvSpPr txBox="1"/>
          <p:nvPr/>
        </p:nvSpPr>
        <p:spPr>
          <a:xfrm>
            <a:off x="7590050" y="4343200"/>
            <a:ext cx="14874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Proxima Nova"/>
                <a:ea typeface="Proxima Nova"/>
                <a:cs typeface="Proxima Nova"/>
                <a:sym typeface="Proxima Nova"/>
              </a:rPr>
              <a:t>5</a:t>
            </a:r>
            <a:r>
              <a:rPr baseline="30000" lang="en" sz="1000">
                <a:latin typeface="Proxima Nova"/>
                <a:ea typeface="Proxima Nova"/>
                <a:cs typeface="Proxima Nova"/>
                <a:sym typeface="Proxima Nova"/>
              </a:rPr>
              <a:t>200</a:t>
            </a:r>
            <a:r>
              <a:rPr lang="en" sz="1000">
                <a:latin typeface="Proxima Nova"/>
                <a:ea typeface="Proxima Nova"/>
                <a:cs typeface="Proxima Nova"/>
                <a:sym typeface="Proxima Nova"/>
              </a:rPr>
              <a:t> &gt; number of atoms in the universe!</a:t>
            </a:r>
            <a:endParaRPr sz="1000">
              <a:latin typeface="Proxima Nova"/>
              <a:ea typeface="Proxima Nova"/>
              <a:cs typeface="Proxima Nova"/>
              <a:sym typeface="Proxima Nova"/>
            </a:endParaRPr>
          </a:p>
        </p:txBody>
      </p:sp>
      <p:cxnSp>
        <p:nvCxnSpPr>
          <p:cNvPr id="169" name="Google Shape;169;p20"/>
          <p:cNvCxnSpPr/>
          <p:nvPr/>
        </p:nvCxnSpPr>
        <p:spPr>
          <a:xfrm>
            <a:off x="8391375" y="2571750"/>
            <a:ext cx="0" cy="490200"/>
          </a:xfrm>
          <a:prstGeom prst="straightConnector1">
            <a:avLst/>
          </a:prstGeom>
          <a:noFill/>
          <a:ln cap="flat" cmpd="sng" w="9525">
            <a:solidFill>
              <a:schemeClr val="accent5"/>
            </a:solidFill>
            <a:prstDash val="solid"/>
            <a:round/>
            <a:headEnd len="med" w="med" type="none"/>
            <a:tailEnd len="med" w="med" type="triangle"/>
          </a:ln>
        </p:spPr>
      </p:cxnSp>
      <p:sp>
        <p:nvSpPr>
          <p:cNvPr id="170" name="Google Shape;170;p20"/>
          <p:cNvSpPr txBox="1"/>
          <p:nvPr/>
        </p:nvSpPr>
        <p:spPr>
          <a:xfrm>
            <a:off x="7712200" y="2297400"/>
            <a:ext cx="1438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Proxima Nova"/>
                <a:ea typeface="Proxima Nova"/>
                <a:cs typeface="Proxima Nova"/>
                <a:sym typeface="Proxima Nova"/>
              </a:rPr>
              <a:t>Small neural network!</a:t>
            </a:r>
            <a:endParaRPr sz="1000">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0" st="0"/>
                                            </p:txEl>
                                          </p:spTgt>
                                        </p:tgtEl>
                                        <p:attrNameLst>
                                          <p:attrName>style.visibility</p:attrName>
                                        </p:attrNameLst>
                                      </p:cBhvr>
                                      <p:to>
                                        <p:strVal val="visible"/>
                                      </p:to>
                                    </p:set>
                                    <p:animEffect filter="fade" transition="in">
                                      <p:cBhvr>
                                        <p:cTn dur="1000"/>
                                        <p:tgtEl>
                                          <p:spTgt spid="15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1" st="1"/>
                                            </p:txEl>
                                          </p:spTgt>
                                        </p:tgtEl>
                                        <p:attrNameLst>
                                          <p:attrName>style.visibility</p:attrName>
                                        </p:attrNameLst>
                                      </p:cBhvr>
                                      <p:to>
                                        <p:strVal val="visible"/>
                                      </p:to>
                                    </p:set>
                                    <p:animEffect filter="fade" transition="in">
                                      <p:cBhvr>
                                        <p:cTn dur="1000"/>
                                        <p:tgtEl>
                                          <p:spTgt spid="15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2" st="2"/>
                                            </p:txEl>
                                          </p:spTgt>
                                        </p:tgtEl>
                                        <p:attrNameLst>
                                          <p:attrName>style.visibility</p:attrName>
                                        </p:attrNameLst>
                                      </p:cBhvr>
                                      <p:to>
                                        <p:strVal val="visible"/>
                                      </p:to>
                                    </p:set>
                                    <p:animEffect filter="fade" transition="in">
                                      <p:cBhvr>
                                        <p:cTn dur="1000"/>
                                        <p:tgtEl>
                                          <p:spTgt spid="15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3" st="3"/>
                                            </p:txEl>
                                          </p:spTgt>
                                        </p:tgtEl>
                                        <p:attrNameLst>
                                          <p:attrName>style.visibility</p:attrName>
                                        </p:attrNameLst>
                                      </p:cBhvr>
                                      <p:to>
                                        <p:strVal val="visible"/>
                                      </p:to>
                                    </p:set>
                                    <p:animEffect filter="fade" transition="in">
                                      <p:cBhvr>
                                        <p:cTn dur="1000"/>
                                        <p:tgtEl>
                                          <p:spTgt spid="15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4" st="4"/>
                                            </p:txEl>
                                          </p:spTgt>
                                        </p:tgtEl>
                                        <p:attrNameLst>
                                          <p:attrName>style.visibility</p:attrName>
                                        </p:attrNameLst>
                                      </p:cBhvr>
                                      <p:to>
                                        <p:strVal val="visible"/>
                                      </p:to>
                                    </p:set>
                                    <p:animEffect filter="fade" transition="in">
                                      <p:cBhvr>
                                        <p:cTn dur="1000"/>
                                        <p:tgtEl>
                                          <p:spTgt spid="15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xEl>
                                              <p:pRg end="5" st="5"/>
                                            </p:txEl>
                                          </p:spTgt>
                                        </p:tgtEl>
                                        <p:attrNameLst>
                                          <p:attrName>style.visibility</p:attrName>
                                        </p:attrNameLst>
                                      </p:cBhvr>
                                      <p:to>
                                        <p:strVal val="visible"/>
                                      </p:to>
                                    </p:set>
                                    <p:animEffect filter="fade" transition="in">
                                      <p:cBhvr>
                                        <p:cTn dur="1000"/>
                                        <p:tgtEl>
                                          <p:spTgt spid="15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par>
                                <p:cTn fill="hold" nodeType="withEffect" presetClass="entr" presetID="10" presetSubtype="0">
                                  <p:stCondLst>
                                    <p:cond delay="0"/>
                                  </p:stCondLst>
                                  <p:childTnLst>
                                    <p:set>
                                      <p:cBhvr>
                                        <p:cTn dur="1" fill="hold">
                                          <p:stCondLst>
                                            <p:cond delay="0"/>
                                          </p:stCondLst>
                                        </p:cTn>
                                        <p:tgtEl>
                                          <p:spTgt spid="158"/>
                                        </p:tgtEl>
                                        <p:attrNameLst>
                                          <p:attrName>style.visibility</p:attrName>
                                        </p:attrNameLst>
                                      </p:cBhvr>
                                      <p:to>
                                        <p:strVal val="visible"/>
                                      </p:to>
                                    </p:set>
                                    <p:animEffect filter="fade" transition="in">
                                      <p:cBhvr>
                                        <p:cTn dur="1000"/>
                                        <p:tgtEl>
                                          <p:spTgt spid="158"/>
                                        </p:tgtEl>
                                      </p:cBhvr>
                                    </p:animEffect>
                                  </p:childTnLst>
                                </p:cTn>
                              </p:par>
                              <p:par>
                                <p:cTn fill="hold" nodeType="with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par>
                                <p:cTn fill="hold" nodeType="with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1000"/>
                                        <p:tgtEl>
                                          <p:spTgt spid="161"/>
                                        </p:tgtEl>
                                      </p:cBhvr>
                                    </p:animEffect>
                                  </p:childTnLst>
                                </p:cTn>
                              </p:par>
                              <p:par>
                                <p:cTn fill="hold" nodeType="with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par>
                                <p:cTn fill="hold" nodeType="with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par>
                                <p:cTn fill="hold" nodeType="with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par>
                                <p:cTn fill="hold" nodeType="with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1"/>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Can we get the best of both worlds?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